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13" r:id="rId5"/>
    <p:sldMasterId id="2147483741" r:id="rId6"/>
    <p:sldMasterId id="2147483727" r:id="rId7"/>
  </p:sldMasterIdLst>
  <p:notesMasterIdLst>
    <p:notesMasterId r:id="rId31"/>
  </p:notesMasterIdLst>
  <p:sldIdLst>
    <p:sldId id="263" r:id="rId8"/>
    <p:sldId id="271" r:id="rId9"/>
    <p:sldId id="264" r:id="rId10"/>
    <p:sldId id="273" r:id="rId11"/>
    <p:sldId id="274" r:id="rId12"/>
    <p:sldId id="275" r:id="rId13"/>
    <p:sldId id="276" r:id="rId14"/>
    <p:sldId id="277" r:id="rId15"/>
    <p:sldId id="278" r:id="rId16"/>
    <p:sldId id="286" r:id="rId17"/>
    <p:sldId id="279" r:id="rId18"/>
    <p:sldId id="287" r:id="rId19"/>
    <p:sldId id="288" r:id="rId20"/>
    <p:sldId id="280" r:id="rId21"/>
    <p:sldId id="281" r:id="rId22"/>
    <p:sldId id="282" r:id="rId23"/>
    <p:sldId id="283" r:id="rId24"/>
    <p:sldId id="285" r:id="rId25"/>
    <p:sldId id="291" r:id="rId26"/>
    <p:sldId id="290" r:id="rId27"/>
    <p:sldId id="292" r:id="rId28"/>
    <p:sldId id="289" r:id="rId29"/>
    <p:sldId id="293" r:id="rId30"/>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DBDC"/>
    <a:srgbClr val="520D5D"/>
    <a:srgbClr val="DB1D52"/>
    <a:srgbClr val="58595B"/>
    <a:srgbClr val="DBD3E5"/>
    <a:srgbClr val="B8BABC"/>
    <a:srgbClr val="97999C"/>
    <a:srgbClr val="A991BC"/>
    <a:srgbClr val="8B6AA2"/>
    <a:srgbClr val="E682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6E1A83-182C-4A27-8554-C44F923C8529}" v="109" dt="2020-05-20T12:48:40.5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64" d="100"/>
          <a:sy n="64" d="100"/>
        </p:scale>
        <p:origin x="13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microsoft.com/office/2016/11/relationships/changesInfo" Target="changesInfos/changesInfo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ly Ivins" userId="1d86675f-3408-4013-abe7-72f1057d383b" providerId="ADAL" clId="{BA6E1A83-182C-4A27-8554-C44F923C8529}"/>
    <pc:docChg chg="undo custSel addSld delSld modSld">
      <pc:chgData name="Holly Ivins" userId="1d86675f-3408-4013-abe7-72f1057d383b" providerId="ADAL" clId="{BA6E1A83-182C-4A27-8554-C44F923C8529}" dt="2020-05-20T13:44:32.188" v="473" actId="20577"/>
      <pc:docMkLst>
        <pc:docMk/>
      </pc:docMkLst>
      <pc:sldChg chg="del">
        <pc:chgData name="Holly Ivins" userId="1d86675f-3408-4013-abe7-72f1057d383b" providerId="ADAL" clId="{BA6E1A83-182C-4A27-8554-C44F923C8529}" dt="2020-05-20T07:11:42.880" v="22" actId="2696"/>
        <pc:sldMkLst>
          <pc:docMk/>
          <pc:sldMk cId="3242295026" sldId="257"/>
        </pc:sldMkLst>
      </pc:sldChg>
      <pc:sldChg chg="del">
        <pc:chgData name="Holly Ivins" userId="1d86675f-3408-4013-abe7-72f1057d383b" providerId="ADAL" clId="{BA6E1A83-182C-4A27-8554-C44F923C8529}" dt="2020-05-20T07:11:42.109" v="20" actId="2696"/>
        <pc:sldMkLst>
          <pc:docMk/>
          <pc:sldMk cId="3239752994" sldId="258"/>
        </pc:sldMkLst>
      </pc:sldChg>
      <pc:sldChg chg="del">
        <pc:chgData name="Holly Ivins" userId="1d86675f-3408-4013-abe7-72f1057d383b" providerId="ADAL" clId="{BA6E1A83-182C-4A27-8554-C44F923C8529}" dt="2020-05-20T07:11:42.510" v="21" actId="2696"/>
        <pc:sldMkLst>
          <pc:docMk/>
          <pc:sldMk cId="3904744043" sldId="259"/>
        </pc:sldMkLst>
      </pc:sldChg>
      <pc:sldChg chg="del">
        <pc:chgData name="Holly Ivins" userId="1d86675f-3408-4013-abe7-72f1057d383b" providerId="ADAL" clId="{BA6E1A83-182C-4A27-8554-C44F923C8529}" dt="2020-05-20T07:11:43.344" v="23" actId="2696"/>
        <pc:sldMkLst>
          <pc:docMk/>
          <pc:sldMk cId="1204255939" sldId="260"/>
        </pc:sldMkLst>
      </pc:sldChg>
      <pc:sldChg chg="del">
        <pc:chgData name="Holly Ivins" userId="1d86675f-3408-4013-abe7-72f1057d383b" providerId="ADAL" clId="{BA6E1A83-182C-4A27-8554-C44F923C8529}" dt="2020-05-20T07:11:43.760" v="24" actId="2696"/>
        <pc:sldMkLst>
          <pc:docMk/>
          <pc:sldMk cId="3335954401" sldId="261"/>
        </pc:sldMkLst>
      </pc:sldChg>
      <pc:sldChg chg="modSp">
        <pc:chgData name="Holly Ivins" userId="1d86675f-3408-4013-abe7-72f1057d383b" providerId="ADAL" clId="{BA6E1A83-182C-4A27-8554-C44F923C8529}" dt="2020-05-20T13:44:20.240" v="465" actId="20577"/>
        <pc:sldMkLst>
          <pc:docMk/>
          <pc:sldMk cId="1055503825" sldId="263"/>
        </pc:sldMkLst>
        <pc:spChg chg="mod">
          <ac:chgData name="Holly Ivins" userId="1d86675f-3408-4013-abe7-72f1057d383b" providerId="ADAL" clId="{BA6E1A83-182C-4A27-8554-C44F923C8529}" dt="2020-05-20T13:44:20.240" v="465" actId="20577"/>
          <ac:spMkLst>
            <pc:docMk/>
            <pc:sldMk cId="1055503825" sldId="263"/>
            <ac:spMk id="2" creationId="{00000000-0000-0000-0000-000000000000}"/>
          </ac:spMkLst>
        </pc:spChg>
      </pc:sldChg>
      <pc:sldChg chg="modSp">
        <pc:chgData name="Holly Ivins" userId="1d86675f-3408-4013-abe7-72f1057d383b" providerId="ADAL" clId="{BA6E1A83-182C-4A27-8554-C44F923C8529}" dt="2020-05-20T13:44:32.188" v="473" actId="20577"/>
        <pc:sldMkLst>
          <pc:docMk/>
          <pc:sldMk cId="839528146" sldId="264"/>
        </pc:sldMkLst>
        <pc:spChg chg="mod">
          <ac:chgData name="Holly Ivins" userId="1d86675f-3408-4013-abe7-72f1057d383b" providerId="ADAL" clId="{BA6E1A83-182C-4A27-8554-C44F923C8529}" dt="2020-05-20T13:44:32.188" v="473" actId="20577"/>
          <ac:spMkLst>
            <pc:docMk/>
            <pc:sldMk cId="839528146" sldId="264"/>
            <ac:spMk id="2" creationId="{00000000-0000-0000-0000-000000000000}"/>
          </ac:spMkLst>
        </pc:spChg>
      </pc:sldChg>
      <pc:sldChg chg="del">
        <pc:chgData name="Holly Ivins" userId="1d86675f-3408-4013-abe7-72f1057d383b" providerId="ADAL" clId="{BA6E1A83-182C-4A27-8554-C44F923C8529}" dt="2020-05-20T07:11:41.475" v="19" actId="2696"/>
        <pc:sldMkLst>
          <pc:docMk/>
          <pc:sldMk cId="915834997" sldId="267"/>
        </pc:sldMkLst>
      </pc:sldChg>
      <pc:sldChg chg="modSp">
        <pc:chgData name="Holly Ivins" userId="1d86675f-3408-4013-abe7-72f1057d383b" providerId="ADAL" clId="{BA6E1A83-182C-4A27-8554-C44F923C8529}" dt="2020-05-20T12:56:43.160" v="461" actId="20577"/>
        <pc:sldMkLst>
          <pc:docMk/>
          <pc:sldMk cId="3004830815" sldId="271"/>
        </pc:sldMkLst>
        <pc:spChg chg="mod">
          <ac:chgData name="Holly Ivins" userId="1d86675f-3408-4013-abe7-72f1057d383b" providerId="ADAL" clId="{BA6E1A83-182C-4A27-8554-C44F923C8529}" dt="2020-05-20T12:56:43.160" v="461" actId="20577"/>
          <ac:spMkLst>
            <pc:docMk/>
            <pc:sldMk cId="3004830815" sldId="271"/>
            <ac:spMk id="6" creationId="{685FE178-76BD-4F9A-A736-E0B05AD1DDD8}"/>
          </ac:spMkLst>
        </pc:spChg>
      </pc:sldChg>
      <pc:sldChg chg="del">
        <pc:chgData name="Holly Ivins" userId="1d86675f-3408-4013-abe7-72f1057d383b" providerId="ADAL" clId="{BA6E1A83-182C-4A27-8554-C44F923C8529}" dt="2020-05-20T07:11:40.017" v="18" actId="2696"/>
        <pc:sldMkLst>
          <pc:docMk/>
          <pc:sldMk cId="2134619053" sldId="272"/>
        </pc:sldMkLst>
      </pc:sldChg>
      <pc:sldChg chg="modSp add modNotesTx">
        <pc:chgData name="Holly Ivins" userId="1d86675f-3408-4013-abe7-72f1057d383b" providerId="ADAL" clId="{BA6E1A83-182C-4A27-8554-C44F923C8529}" dt="2020-05-20T07:11:13.443" v="14" actId="1076"/>
        <pc:sldMkLst>
          <pc:docMk/>
          <pc:sldMk cId="2592019899" sldId="275"/>
        </pc:sldMkLst>
        <pc:spChg chg="mod">
          <ac:chgData name="Holly Ivins" userId="1d86675f-3408-4013-abe7-72f1057d383b" providerId="ADAL" clId="{BA6E1A83-182C-4A27-8554-C44F923C8529}" dt="2020-05-20T07:11:01.508" v="11"/>
          <ac:spMkLst>
            <pc:docMk/>
            <pc:sldMk cId="2592019899" sldId="275"/>
            <ac:spMk id="2" creationId="{00000000-0000-0000-0000-000000000000}"/>
          </ac:spMkLst>
        </pc:spChg>
        <pc:spChg chg="mod">
          <ac:chgData name="Holly Ivins" userId="1d86675f-3408-4013-abe7-72f1057d383b" providerId="ADAL" clId="{BA6E1A83-182C-4A27-8554-C44F923C8529}" dt="2020-05-20T07:11:13.443" v="14" actId="1076"/>
          <ac:spMkLst>
            <pc:docMk/>
            <pc:sldMk cId="2592019899" sldId="275"/>
            <ac:spMk id="4" creationId="{00000000-0000-0000-0000-000000000000}"/>
          </ac:spMkLst>
        </pc:spChg>
      </pc:sldChg>
      <pc:sldChg chg="modSp add modNotesTx">
        <pc:chgData name="Holly Ivins" userId="1d86675f-3408-4013-abe7-72f1057d383b" providerId="ADAL" clId="{BA6E1A83-182C-4A27-8554-C44F923C8529}" dt="2020-05-20T07:12:36.474" v="39" actId="14100"/>
        <pc:sldMkLst>
          <pc:docMk/>
          <pc:sldMk cId="3166236105" sldId="276"/>
        </pc:sldMkLst>
        <pc:spChg chg="mod">
          <ac:chgData name="Holly Ivins" userId="1d86675f-3408-4013-abe7-72f1057d383b" providerId="ADAL" clId="{BA6E1A83-182C-4A27-8554-C44F923C8529}" dt="2020-05-20T07:12:36.474" v="39" actId="14100"/>
          <ac:spMkLst>
            <pc:docMk/>
            <pc:sldMk cId="3166236105" sldId="276"/>
            <ac:spMk id="2" creationId="{00000000-0000-0000-0000-000000000000}"/>
          </ac:spMkLst>
        </pc:spChg>
        <pc:spChg chg="mod">
          <ac:chgData name="Holly Ivins" userId="1d86675f-3408-4013-abe7-72f1057d383b" providerId="ADAL" clId="{BA6E1A83-182C-4A27-8554-C44F923C8529}" dt="2020-05-20T07:12:05.546" v="31" actId="27636"/>
          <ac:spMkLst>
            <pc:docMk/>
            <pc:sldMk cId="3166236105" sldId="276"/>
            <ac:spMk id="4" creationId="{00000000-0000-0000-0000-000000000000}"/>
          </ac:spMkLst>
        </pc:spChg>
      </pc:sldChg>
      <pc:sldChg chg="modSp add modNotesTx">
        <pc:chgData name="Holly Ivins" userId="1d86675f-3408-4013-abe7-72f1057d383b" providerId="ADAL" clId="{BA6E1A83-182C-4A27-8554-C44F923C8529}" dt="2020-05-20T07:12:54.292" v="42" actId="20577"/>
        <pc:sldMkLst>
          <pc:docMk/>
          <pc:sldMk cId="2311856815" sldId="277"/>
        </pc:sldMkLst>
        <pc:spChg chg="mod">
          <ac:chgData name="Holly Ivins" userId="1d86675f-3408-4013-abe7-72f1057d383b" providerId="ADAL" clId="{BA6E1A83-182C-4A27-8554-C44F923C8529}" dt="2020-05-20T07:12:27.405" v="36" actId="14100"/>
          <ac:spMkLst>
            <pc:docMk/>
            <pc:sldMk cId="2311856815" sldId="277"/>
            <ac:spMk id="2" creationId="{00000000-0000-0000-0000-000000000000}"/>
          </ac:spMkLst>
        </pc:spChg>
        <pc:spChg chg="mod">
          <ac:chgData name="Holly Ivins" userId="1d86675f-3408-4013-abe7-72f1057d383b" providerId="ADAL" clId="{BA6E1A83-182C-4A27-8554-C44F923C8529}" dt="2020-05-20T07:12:23.765" v="35" actId="20577"/>
          <ac:spMkLst>
            <pc:docMk/>
            <pc:sldMk cId="2311856815" sldId="277"/>
            <ac:spMk id="4" creationId="{00000000-0000-0000-0000-000000000000}"/>
          </ac:spMkLst>
        </pc:spChg>
      </pc:sldChg>
      <pc:sldChg chg="modSp add modNotesTx">
        <pc:chgData name="Holly Ivins" userId="1d86675f-3408-4013-abe7-72f1057d383b" providerId="ADAL" clId="{BA6E1A83-182C-4A27-8554-C44F923C8529}" dt="2020-05-20T07:13:14.080" v="46" actId="20577"/>
        <pc:sldMkLst>
          <pc:docMk/>
          <pc:sldMk cId="2928624586" sldId="278"/>
        </pc:sldMkLst>
        <pc:spChg chg="mod">
          <ac:chgData name="Holly Ivins" userId="1d86675f-3408-4013-abe7-72f1057d383b" providerId="ADAL" clId="{BA6E1A83-182C-4A27-8554-C44F923C8529}" dt="2020-05-20T07:13:02.654" v="43"/>
          <ac:spMkLst>
            <pc:docMk/>
            <pc:sldMk cId="2928624586" sldId="278"/>
            <ac:spMk id="2" creationId="{00000000-0000-0000-0000-000000000000}"/>
          </ac:spMkLst>
        </pc:spChg>
        <pc:spChg chg="mod">
          <ac:chgData name="Holly Ivins" userId="1d86675f-3408-4013-abe7-72f1057d383b" providerId="ADAL" clId="{BA6E1A83-182C-4A27-8554-C44F923C8529}" dt="2020-05-20T07:13:06.509" v="45" actId="27636"/>
          <ac:spMkLst>
            <pc:docMk/>
            <pc:sldMk cId="2928624586" sldId="278"/>
            <ac:spMk id="4" creationId="{00000000-0000-0000-0000-000000000000}"/>
          </ac:spMkLst>
        </pc:spChg>
      </pc:sldChg>
      <pc:sldChg chg="addSp delSp modSp add modNotesTx">
        <pc:chgData name="Holly Ivins" userId="1d86675f-3408-4013-abe7-72f1057d383b" providerId="ADAL" clId="{BA6E1A83-182C-4A27-8554-C44F923C8529}" dt="2020-05-20T07:27:29.609" v="159" actId="1076"/>
        <pc:sldMkLst>
          <pc:docMk/>
          <pc:sldMk cId="178533787" sldId="279"/>
        </pc:sldMkLst>
        <pc:spChg chg="mod">
          <ac:chgData name="Holly Ivins" userId="1d86675f-3408-4013-abe7-72f1057d383b" providerId="ADAL" clId="{BA6E1A83-182C-4A27-8554-C44F923C8529}" dt="2020-05-20T07:13:54.501" v="52"/>
          <ac:spMkLst>
            <pc:docMk/>
            <pc:sldMk cId="178533787" sldId="279"/>
            <ac:spMk id="2" creationId="{00000000-0000-0000-0000-000000000000}"/>
          </ac:spMkLst>
        </pc:spChg>
        <pc:spChg chg="del">
          <ac:chgData name="Holly Ivins" userId="1d86675f-3408-4013-abe7-72f1057d383b" providerId="ADAL" clId="{BA6E1A83-182C-4A27-8554-C44F923C8529}" dt="2020-05-20T07:14:25.580" v="53"/>
          <ac:spMkLst>
            <pc:docMk/>
            <pc:sldMk cId="178533787" sldId="279"/>
            <ac:spMk id="4" creationId="{00000000-0000-0000-0000-000000000000}"/>
          </ac:spMkLst>
        </pc:spChg>
        <pc:spChg chg="add del mod">
          <ac:chgData name="Holly Ivins" userId="1d86675f-3408-4013-abe7-72f1057d383b" providerId="ADAL" clId="{BA6E1A83-182C-4A27-8554-C44F923C8529}" dt="2020-05-20T07:18:30.899" v="59"/>
          <ac:spMkLst>
            <pc:docMk/>
            <pc:sldMk cId="178533787" sldId="279"/>
            <ac:spMk id="6" creationId="{5A6BBBDC-9E8E-4397-972B-C930D328119E}"/>
          </ac:spMkLst>
        </pc:spChg>
        <pc:spChg chg="add mod">
          <ac:chgData name="Holly Ivins" userId="1d86675f-3408-4013-abe7-72f1057d383b" providerId="ADAL" clId="{BA6E1A83-182C-4A27-8554-C44F923C8529}" dt="2020-05-20T07:20:06.119" v="156" actId="27636"/>
          <ac:spMkLst>
            <pc:docMk/>
            <pc:sldMk cId="178533787" sldId="279"/>
            <ac:spMk id="7" creationId="{8394456B-DBFD-426F-8F50-028B2E1BA4B8}"/>
          </ac:spMkLst>
        </pc:spChg>
        <pc:picChg chg="add mod ord">
          <ac:chgData name="Holly Ivins" userId="1d86675f-3408-4013-abe7-72f1057d383b" providerId="ADAL" clId="{BA6E1A83-182C-4A27-8554-C44F923C8529}" dt="2020-05-20T07:20:02.709" v="154" actId="167"/>
          <ac:picMkLst>
            <pc:docMk/>
            <pc:sldMk cId="178533787" sldId="279"/>
            <ac:picMk id="5" creationId="{1319E222-CE23-4885-A4EC-064DBE1A312B}"/>
          </ac:picMkLst>
        </pc:picChg>
        <pc:picChg chg="add mod">
          <ac:chgData name="Holly Ivins" userId="1d86675f-3408-4013-abe7-72f1057d383b" providerId="ADAL" clId="{BA6E1A83-182C-4A27-8554-C44F923C8529}" dt="2020-05-20T07:27:29.609" v="159" actId="1076"/>
          <ac:picMkLst>
            <pc:docMk/>
            <pc:sldMk cId="178533787" sldId="279"/>
            <ac:picMk id="8" creationId="{C8FE18D6-A3D5-4FC4-BABE-B550B677D027}"/>
          </ac:picMkLst>
        </pc:picChg>
      </pc:sldChg>
      <pc:sldChg chg="modSp add modNotesTx">
        <pc:chgData name="Holly Ivins" userId="1d86675f-3408-4013-abe7-72f1057d383b" providerId="ADAL" clId="{BA6E1A83-182C-4A27-8554-C44F923C8529}" dt="2020-05-20T07:29:35.747" v="173" actId="20577"/>
        <pc:sldMkLst>
          <pc:docMk/>
          <pc:sldMk cId="3672106194" sldId="280"/>
        </pc:sldMkLst>
        <pc:spChg chg="mod">
          <ac:chgData name="Holly Ivins" userId="1d86675f-3408-4013-abe7-72f1057d383b" providerId="ADAL" clId="{BA6E1A83-182C-4A27-8554-C44F923C8529}" dt="2020-05-20T07:29:26.815" v="170"/>
          <ac:spMkLst>
            <pc:docMk/>
            <pc:sldMk cId="3672106194" sldId="280"/>
            <ac:spMk id="2" creationId="{00000000-0000-0000-0000-000000000000}"/>
          </ac:spMkLst>
        </pc:spChg>
        <pc:spChg chg="mod">
          <ac:chgData name="Holly Ivins" userId="1d86675f-3408-4013-abe7-72f1057d383b" providerId="ADAL" clId="{BA6E1A83-182C-4A27-8554-C44F923C8529}" dt="2020-05-20T07:29:30.332" v="172" actId="27636"/>
          <ac:spMkLst>
            <pc:docMk/>
            <pc:sldMk cId="3672106194" sldId="280"/>
            <ac:spMk id="4" creationId="{00000000-0000-0000-0000-000000000000}"/>
          </ac:spMkLst>
        </pc:spChg>
      </pc:sldChg>
      <pc:sldChg chg="addSp delSp modSp add modNotesTx">
        <pc:chgData name="Holly Ivins" userId="1d86675f-3408-4013-abe7-72f1057d383b" providerId="ADAL" clId="{BA6E1A83-182C-4A27-8554-C44F923C8529}" dt="2020-05-20T12:41:26.927" v="378" actId="6549"/>
        <pc:sldMkLst>
          <pc:docMk/>
          <pc:sldMk cId="1935387582" sldId="281"/>
        </pc:sldMkLst>
        <pc:spChg chg="mod">
          <ac:chgData name="Holly Ivins" userId="1d86675f-3408-4013-abe7-72f1057d383b" providerId="ADAL" clId="{BA6E1A83-182C-4A27-8554-C44F923C8529}" dt="2020-05-20T12:37:57.319" v="363" actId="1076"/>
          <ac:spMkLst>
            <pc:docMk/>
            <pc:sldMk cId="1935387582" sldId="281"/>
            <ac:spMk id="2" creationId="{00000000-0000-0000-0000-000000000000}"/>
          </ac:spMkLst>
        </pc:spChg>
        <pc:spChg chg="add del mod">
          <ac:chgData name="Holly Ivins" userId="1d86675f-3408-4013-abe7-72f1057d383b" providerId="ADAL" clId="{BA6E1A83-182C-4A27-8554-C44F923C8529}" dt="2020-05-20T12:30:35.135" v="187"/>
          <ac:spMkLst>
            <pc:docMk/>
            <pc:sldMk cId="1935387582" sldId="281"/>
            <ac:spMk id="3" creationId="{F15AD95E-238E-4060-8989-CC53C578C098}"/>
          </ac:spMkLst>
        </pc:spChg>
        <pc:spChg chg="del mod">
          <ac:chgData name="Holly Ivins" userId="1d86675f-3408-4013-abe7-72f1057d383b" providerId="ADAL" clId="{BA6E1A83-182C-4A27-8554-C44F923C8529}" dt="2020-05-20T12:30:31.570" v="186"/>
          <ac:spMkLst>
            <pc:docMk/>
            <pc:sldMk cId="1935387582" sldId="281"/>
            <ac:spMk id="4" creationId="{00000000-0000-0000-0000-000000000000}"/>
          </ac:spMkLst>
        </pc:spChg>
        <pc:spChg chg="add del mod">
          <ac:chgData name="Holly Ivins" userId="1d86675f-3408-4013-abe7-72f1057d383b" providerId="ADAL" clId="{BA6E1A83-182C-4A27-8554-C44F923C8529}" dt="2020-05-20T12:37:34.707" v="356"/>
          <ac:spMkLst>
            <pc:docMk/>
            <pc:sldMk cId="1935387582" sldId="281"/>
            <ac:spMk id="7" creationId="{21F37E6C-1DD7-41E3-8A11-B3BBCC1E6EA6}"/>
          </ac:spMkLst>
        </pc:spChg>
        <pc:graphicFrameChg chg="add del modGraphic">
          <ac:chgData name="Holly Ivins" userId="1d86675f-3408-4013-abe7-72f1057d383b" providerId="ADAL" clId="{BA6E1A83-182C-4A27-8554-C44F923C8529}" dt="2020-05-20T12:37:24.739" v="354"/>
          <ac:graphicFrameMkLst>
            <pc:docMk/>
            <pc:sldMk cId="1935387582" sldId="281"/>
            <ac:graphicFrameMk id="5" creationId="{579C2F08-A18D-4A0C-A428-64A02590410B}"/>
          </ac:graphicFrameMkLst>
        </pc:graphicFrameChg>
        <pc:graphicFrameChg chg="add mod modGraphic">
          <ac:chgData name="Holly Ivins" userId="1d86675f-3408-4013-abe7-72f1057d383b" providerId="ADAL" clId="{BA6E1A83-182C-4A27-8554-C44F923C8529}" dt="2020-05-20T12:41:26.927" v="378" actId="6549"/>
          <ac:graphicFrameMkLst>
            <pc:docMk/>
            <pc:sldMk cId="1935387582" sldId="281"/>
            <ac:graphicFrameMk id="6" creationId="{05C7524A-3C66-4779-866D-055192342D74}"/>
          </ac:graphicFrameMkLst>
        </pc:graphicFrameChg>
      </pc:sldChg>
      <pc:sldChg chg="addSp modSp add modNotesTx">
        <pc:chgData name="Holly Ivins" userId="1d86675f-3408-4013-abe7-72f1057d383b" providerId="ADAL" clId="{BA6E1A83-182C-4A27-8554-C44F923C8529}" dt="2020-05-20T12:42:28.936" v="389" actId="20577"/>
        <pc:sldMkLst>
          <pc:docMk/>
          <pc:sldMk cId="1958012864" sldId="282"/>
        </pc:sldMkLst>
        <pc:spChg chg="mod">
          <ac:chgData name="Holly Ivins" userId="1d86675f-3408-4013-abe7-72f1057d383b" providerId="ADAL" clId="{BA6E1A83-182C-4A27-8554-C44F923C8529}" dt="2020-05-20T12:41:43.474" v="379"/>
          <ac:spMkLst>
            <pc:docMk/>
            <pc:sldMk cId="1958012864" sldId="282"/>
            <ac:spMk id="2" creationId="{00000000-0000-0000-0000-000000000000}"/>
          </ac:spMkLst>
        </pc:spChg>
        <pc:spChg chg="mod">
          <ac:chgData name="Holly Ivins" userId="1d86675f-3408-4013-abe7-72f1057d383b" providerId="ADAL" clId="{BA6E1A83-182C-4A27-8554-C44F923C8529}" dt="2020-05-20T12:42:03.177" v="383" actId="27636"/>
          <ac:spMkLst>
            <pc:docMk/>
            <pc:sldMk cId="1958012864" sldId="282"/>
            <ac:spMk id="4" creationId="{00000000-0000-0000-0000-000000000000}"/>
          </ac:spMkLst>
        </pc:spChg>
        <pc:spChg chg="add mod">
          <ac:chgData name="Holly Ivins" userId="1d86675f-3408-4013-abe7-72f1057d383b" providerId="ADAL" clId="{BA6E1A83-182C-4A27-8554-C44F923C8529}" dt="2020-05-20T12:42:21.818" v="388" actId="20577"/>
          <ac:spMkLst>
            <pc:docMk/>
            <pc:sldMk cId="1958012864" sldId="282"/>
            <ac:spMk id="5" creationId="{97708853-D481-49A0-99A6-FF7885EC44F2}"/>
          </ac:spMkLst>
        </pc:spChg>
      </pc:sldChg>
      <pc:sldChg chg="modSp add modNotesTx">
        <pc:chgData name="Holly Ivins" userId="1d86675f-3408-4013-abe7-72f1057d383b" providerId="ADAL" clId="{BA6E1A83-182C-4A27-8554-C44F923C8529}" dt="2020-05-20T12:43:06.405" v="396" actId="20577"/>
        <pc:sldMkLst>
          <pc:docMk/>
          <pc:sldMk cId="2091331780" sldId="283"/>
        </pc:sldMkLst>
        <pc:spChg chg="mod">
          <ac:chgData name="Holly Ivins" userId="1d86675f-3408-4013-abe7-72f1057d383b" providerId="ADAL" clId="{BA6E1A83-182C-4A27-8554-C44F923C8529}" dt="2020-05-20T12:42:37.595" v="390"/>
          <ac:spMkLst>
            <pc:docMk/>
            <pc:sldMk cId="2091331780" sldId="283"/>
            <ac:spMk id="2" creationId="{00000000-0000-0000-0000-000000000000}"/>
          </ac:spMkLst>
        </pc:spChg>
        <pc:spChg chg="mod">
          <ac:chgData name="Holly Ivins" userId="1d86675f-3408-4013-abe7-72f1057d383b" providerId="ADAL" clId="{BA6E1A83-182C-4A27-8554-C44F923C8529}" dt="2020-05-20T12:42:41.496" v="391"/>
          <ac:spMkLst>
            <pc:docMk/>
            <pc:sldMk cId="2091331780" sldId="283"/>
            <ac:spMk id="4" creationId="{00000000-0000-0000-0000-000000000000}"/>
          </ac:spMkLst>
        </pc:spChg>
      </pc:sldChg>
      <pc:sldChg chg="add del">
        <pc:chgData name="Holly Ivins" userId="1d86675f-3408-4013-abe7-72f1057d383b" providerId="ADAL" clId="{BA6E1A83-182C-4A27-8554-C44F923C8529}" dt="2020-05-20T12:42:47.743" v="392" actId="2696"/>
        <pc:sldMkLst>
          <pc:docMk/>
          <pc:sldMk cId="1473913888" sldId="284"/>
        </pc:sldMkLst>
      </pc:sldChg>
      <pc:sldChg chg="modSp add modNotesTx">
        <pc:chgData name="Holly Ivins" userId="1d86675f-3408-4013-abe7-72f1057d383b" providerId="ADAL" clId="{BA6E1A83-182C-4A27-8554-C44F923C8529}" dt="2020-05-20T12:43:27.132" v="401" actId="20577"/>
        <pc:sldMkLst>
          <pc:docMk/>
          <pc:sldMk cId="486417047" sldId="285"/>
        </pc:sldMkLst>
        <pc:spChg chg="mod">
          <ac:chgData name="Holly Ivins" userId="1d86675f-3408-4013-abe7-72f1057d383b" providerId="ADAL" clId="{BA6E1A83-182C-4A27-8554-C44F923C8529}" dt="2020-05-20T12:43:14.092" v="397"/>
          <ac:spMkLst>
            <pc:docMk/>
            <pc:sldMk cId="486417047" sldId="285"/>
            <ac:spMk id="2" creationId="{00000000-0000-0000-0000-000000000000}"/>
          </ac:spMkLst>
        </pc:spChg>
        <pc:spChg chg="mod">
          <ac:chgData name="Holly Ivins" userId="1d86675f-3408-4013-abe7-72f1057d383b" providerId="ADAL" clId="{BA6E1A83-182C-4A27-8554-C44F923C8529}" dt="2020-05-20T12:43:18.876" v="399" actId="20577"/>
          <ac:spMkLst>
            <pc:docMk/>
            <pc:sldMk cId="486417047" sldId="285"/>
            <ac:spMk id="4" creationId="{00000000-0000-0000-0000-000000000000}"/>
          </ac:spMkLst>
        </pc:spChg>
      </pc:sldChg>
      <pc:sldChg chg="modSp add modNotesTx">
        <pc:chgData name="Holly Ivins" userId="1d86675f-3408-4013-abe7-72f1057d383b" providerId="ADAL" clId="{BA6E1A83-182C-4A27-8554-C44F923C8529}" dt="2020-05-20T07:13:39.700" v="50" actId="20577"/>
        <pc:sldMkLst>
          <pc:docMk/>
          <pc:sldMk cId="1795893932" sldId="286"/>
        </pc:sldMkLst>
        <pc:spChg chg="mod">
          <ac:chgData name="Holly Ivins" userId="1d86675f-3408-4013-abe7-72f1057d383b" providerId="ADAL" clId="{BA6E1A83-182C-4A27-8554-C44F923C8529}" dt="2020-05-20T07:13:25.529" v="47"/>
          <ac:spMkLst>
            <pc:docMk/>
            <pc:sldMk cId="1795893932" sldId="286"/>
            <ac:spMk id="2" creationId="{00000000-0000-0000-0000-000000000000}"/>
          </ac:spMkLst>
        </pc:spChg>
        <pc:spChg chg="mod">
          <ac:chgData name="Holly Ivins" userId="1d86675f-3408-4013-abe7-72f1057d383b" providerId="ADAL" clId="{BA6E1A83-182C-4A27-8554-C44F923C8529}" dt="2020-05-20T07:13:30.507" v="49" actId="27636"/>
          <ac:spMkLst>
            <pc:docMk/>
            <pc:sldMk cId="1795893932" sldId="286"/>
            <ac:spMk id="4" creationId="{00000000-0000-0000-0000-000000000000}"/>
          </ac:spMkLst>
        </pc:spChg>
      </pc:sldChg>
      <pc:sldChg chg="modSp add modNotesTx">
        <pc:chgData name="Holly Ivins" userId="1d86675f-3408-4013-abe7-72f1057d383b" providerId="ADAL" clId="{BA6E1A83-182C-4A27-8554-C44F923C8529}" dt="2020-05-20T07:27:58.565" v="163" actId="20577"/>
        <pc:sldMkLst>
          <pc:docMk/>
          <pc:sldMk cId="102142748" sldId="287"/>
        </pc:sldMkLst>
        <pc:spChg chg="mod">
          <ac:chgData name="Holly Ivins" userId="1d86675f-3408-4013-abe7-72f1057d383b" providerId="ADAL" clId="{BA6E1A83-182C-4A27-8554-C44F923C8529}" dt="2020-05-20T07:27:48.546" v="161"/>
          <ac:spMkLst>
            <pc:docMk/>
            <pc:sldMk cId="102142748" sldId="287"/>
            <ac:spMk id="2" creationId="{00000000-0000-0000-0000-000000000000}"/>
          </ac:spMkLst>
        </pc:spChg>
        <pc:spChg chg="mod">
          <ac:chgData name="Holly Ivins" userId="1d86675f-3408-4013-abe7-72f1057d383b" providerId="ADAL" clId="{BA6E1A83-182C-4A27-8554-C44F923C8529}" dt="2020-05-20T07:27:52.006" v="162"/>
          <ac:spMkLst>
            <pc:docMk/>
            <pc:sldMk cId="102142748" sldId="287"/>
            <ac:spMk id="4" creationId="{00000000-0000-0000-0000-000000000000}"/>
          </ac:spMkLst>
        </pc:spChg>
      </pc:sldChg>
      <pc:sldChg chg="modSp add modNotesTx">
        <pc:chgData name="Holly Ivins" userId="1d86675f-3408-4013-abe7-72f1057d383b" providerId="ADAL" clId="{BA6E1A83-182C-4A27-8554-C44F923C8529}" dt="2020-05-20T07:29:12.656" v="169" actId="20577"/>
        <pc:sldMkLst>
          <pc:docMk/>
          <pc:sldMk cId="1557986362" sldId="288"/>
        </pc:sldMkLst>
        <pc:spChg chg="mod">
          <ac:chgData name="Holly Ivins" userId="1d86675f-3408-4013-abe7-72f1057d383b" providerId="ADAL" clId="{BA6E1A83-182C-4A27-8554-C44F923C8529}" dt="2020-05-20T07:29:01.379" v="164"/>
          <ac:spMkLst>
            <pc:docMk/>
            <pc:sldMk cId="1557986362" sldId="288"/>
            <ac:spMk id="2" creationId="{00000000-0000-0000-0000-000000000000}"/>
          </ac:spMkLst>
        </pc:spChg>
        <pc:spChg chg="mod">
          <ac:chgData name="Holly Ivins" userId="1d86675f-3408-4013-abe7-72f1057d383b" providerId="ADAL" clId="{BA6E1A83-182C-4A27-8554-C44F923C8529}" dt="2020-05-20T07:29:05.075" v="166" actId="27636"/>
          <ac:spMkLst>
            <pc:docMk/>
            <pc:sldMk cId="1557986362" sldId="288"/>
            <ac:spMk id="4" creationId="{00000000-0000-0000-0000-000000000000}"/>
          </ac:spMkLst>
        </pc:spChg>
      </pc:sldChg>
      <pc:sldChg chg="modSp add">
        <pc:chgData name="Holly Ivins" userId="1d86675f-3408-4013-abe7-72f1057d383b" providerId="ADAL" clId="{BA6E1A83-182C-4A27-8554-C44F923C8529}" dt="2020-05-20T12:46:45.609" v="419" actId="27636"/>
        <pc:sldMkLst>
          <pc:docMk/>
          <pc:sldMk cId="1234541471" sldId="289"/>
        </pc:sldMkLst>
        <pc:spChg chg="mod">
          <ac:chgData name="Holly Ivins" userId="1d86675f-3408-4013-abe7-72f1057d383b" providerId="ADAL" clId="{BA6E1A83-182C-4A27-8554-C44F923C8529}" dt="2020-05-20T12:46:40.431" v="417"/>
          <ac:spMkLst>
            <pc:docMk/>
            <pc:sldMk cId="1234541471" sldId="289"/>
            <ac:spMk id="2" creationId="{00000000-0000-0000-0000-000000000000}"/>
          </ac:spMkLst>
        </pc:spChg>
        <pc:spChg chg="mod">
          <ac:chgData name="Holly Ivins" userId="1d86675f-3408-4013-abe7-72f1057d383b" providerId="ADAL" clId="{BA6E1A83-182C-4A27-8554-C44F923C8529}" dt="2020-05-20T12:46:45.609" v="419" actId="27636"/>
          <ac:spMkLst>
            <pc:docMk/>
            <pc:sldMk cId="1234541471" sldId="289"/>
            <ac:spMk id="4" creationId="{00000000-0000-0000-0000-000000000000}"/>
          </ac:spMkLst>
        </pc:spChg>
      </pc:sldChg>
      <pc:sldChg chg="modSp add modNotesTx">
        <pc:chgData name="Holly Ivins" userId="1d86675f-3408-4013-abe7-72f1057d383b" providerId="ADAL" clId="{BA6E1A83-182C-4A27-8554-C44F923C8529}" dt="2020-05-20T12:46:10.986" v="410" actId="20577"/>
        <pc:sldMkLst>
          <pc:docMk/>
          <pc:sldMk cId="292492435" sldId="290"/>
        </pc:sldMkLst>
        <pc:spChg chg="mod">
          <ac:chgData name="Holly Ivins" userId="1d86675f-3408-4013-abe7-72f1057d383b" providerId="ADAL" clId="{BA6E1A83-182C-4A27-8554-C44F923C8529}" dt="2020-05-20T12:46:01.981" v="407"/>
          <ac:spMkLst>
            <pc:docMk/>
            <pc:sldMk cId="292492435" sldId="290"/>
            <ac:spMk id="2" creationId="{00000000-0000-0000-0000-000000000000}"/>
          </ac:spMkLst>
        </pc:spChg>
        <pc:spChg chg="mod">
          <ac:chgData name="Holly Ivins" userId="1d86675f-3408-4013-abe7-72f1057d383b" providerId="ADAL" clId="{BA6E1A83-182C-4A27-8554-C44F923C8529}" dt="2020-05-20T12:46:05.515" v="409" actId="27636"/>
          <ac:spMkLst>
            <pc:docMk/>
            <pc:sldMk cId="292492435" sldId="290"/>
            <ac:spMk id="4" creationId="{00000000-0000-0000-0000-000000000000}"/>
          </ac:spMkLst>
        </pc:spChg>
      </pc:sldChg>
      <pc:sldChg chg="modSp add modNotesTx">
        <pc:chgData name="Holly Ivins" userId="1d86675f-3408-4013-abe7-72f1057d383b" providerId="ADAL" clId="{BA6E1A83-182C-4A27-8554-C44F923C8529}" dt="2020-05-20T12:43:49.477" v="405" actId="20577"/>
        <pc:sldMkLst>
          <pc:docMk/>
          <pc:sldMk cId="38319433" sldId="291"/>
        </pc:sldMkLst>
        <pc:spChg chg="mod">
          <ac:chgData name="Holly Ivins" userId="1d86675f-3408-4013-abe7-72f1057d383b" providerId="ADAL" clId="{BA6E1A83-182C-4A27-8554-C44F923C8529}" dt="2020-05-20T12:43:35.006" v="402"/>
          <ac:spMkLst>
            <pc:docMk/>
            <pc:sldMk cId="38319433" sldId="291"/>
            <ac:spMk id="2" creationId="{00000000-0000-0000-0000-000000000000}"/>
          </ac:spMkLst>
        </pc:spChg>
        <pc:spChg chg="mod">
          <ac:chgData name="Holly Ivins" userId="1d86675f-3408-4013-abe7-72f1057d383b" providerId="ADAL" clId="{BA6E1A83-182C-4A27-8554-C44F923C8529}" dt="2020-05-20T12:43:40.058" v="404" actId="27636"/>
          <ac:spMkLst>
            <pc:docMk/>
            <pc:sldMk cId="38319433" sldId="291"/>
            <ac:spMk id="4" creationId="{00000000-0000-0000-0000-000000000000}"/>
          </ac:spMkLst>
        </pc:spChg>
      </pc:sldChg>
      <pc:sldChg chg="modSp add modNotesTx">
        <pc:chgData name="Holly Ivins" userId="1d86675f-3408-4013-abe7-72f1057d383b" providerId="ADAL" clId="{BA6E1A83-182C-4A27-8554-C44F923C8529}" dt="2020-05-20T12:46:31.921" v="416" actId="20577"/>
        <pc:sldMkLst>
          <pc:docMk/>
          <pc:sldMk cId="2310609386" sldId="292"/>
        </pc:sldMkLst>
        <pc:spChg chg="mod">
          <ac:chgData name="Holly Ivins" userId="1d86675f-3408-4013-abe7-72f1057d383b" providerId="ADAL" clId="{BA6E1A83-182C-4A27-8554-C44F923C8529}" dt="2020-05-20T12:46:18.493" v="411"/>
          <ac:spMkLst>
            <pc:docMk/>
            <pc:sldMk cId="2310609386" sldId="292"/>
            <ac:spMk id="2" creationId="{5D9F19CC-77FD-476D-92D7-9E0541B2531C}"/>
          </ac:spMkLst>
        </pc:spChg>
        <pc:spChg chg="mod">
          <ac:chgData name="Holly Ivins" userId="1d86675f-3408-4013-abe7-72f1057d383b" providerId="ADAL" clId="{BA6E1A83-182C-4A27-8554-C44F923C8529}" dt="2020-05-20T12:46:26.443" v="415" actId="20577"/>
          <ac:spMkLst>
            <pc:docMk/>
            <pc:sldMk cId="2310609386" sldId="292"/>
            <ac:spMk id="3" creationId="{371041BD-C494-4485-B4D6-D2ECEE80AC06}"/>
          </ac:spMkLst>
        </pc:spChg>
      </pc:sldChg>
      <pc:sldChg chg="modSp add">
        <pc:chgData name="Holly Ivins" userId="1d86675f-3408-4013-abe7-72f1057d383b" providerId="ADAL" clId="{BA6E1A83-182C-4A27-8554-C44F923C8529}" dt="2020-05-20T12:48:55.626" v="458" actId="5793"/>
        <pc:sldMkLst>
          <pc:docMk/>
          <pc:sldMk cId="1416524021" sldId="293"/>
        </pc:sldMkLst>
        <pc:spChg chg="mod">
          <ac:chgData name="Holly Ivins" userId="1d86675f-3408-4013-abe7-72f1057d383b" providerId="ADAL" clId="{BA6E1A83-182C-4A27-8554-C44F923C8529}" dt="2020-05-20T12:46:56.918" v="421"/>
          <ac:spMkLst>
            <pc:docMk/>
            <pc:sldMk cId="1416524021" sldId="293"/>
            <ac:spMk id="2" creationId="{00000000-0000-0000-0000-000000000000}"/>
          </ac:spMkLst>
        </pc:spChg>
        <pc:spChg chg="mod">
          <ac:chgData name="Holly Ivins" userId="1d86675f-3408-4013-abe7-72f1057d383b" providerId="ADAL" clId="{BA6E1A83-182C-4A27-8554-C44F923C8529}" dt="2020-05-20T12:48:55.626" v="458" actId="5793"/>
          <ac:spMkLst>
            <pc:docMk/>
            <pc:sldMk cId="1416524021" sldId="293"/>
            <ac:spMk id="4" creationId="{00000000-0000-0000-0000-000000000000}"/>
          </ac:spMkLst>
        </pc:spChg>
      </pc:sldChg>
    </pc:docChg>
  </pc:docChgLst>
  <pc:docChgLst>
    <pc:chgData name="Holly Ivins" userId="1d86675f-3408-4013-abe7-72f1057d383b" providerId="ADAL" clId="{5B3DD296-84A1-44F8-82BA-9B8B0B58900A}"/>
    <pc:docChg chg="undo custSel addSld delSld modSld">
      <pc:chgData name="Holly Ivins" userId="1d86675f-3408-4013-abe7-72f1057d383b" providerId="ADAL" clId="{5B3DD296-84A1-44F8-82BA-9B8B0B58900A}" dt="2020-05-19T10:53:06.802" v="35" actId="20577"/>
      <pc:docMkLst>
        <pc:docMk/>
      </pc:docMkLst>
      <pc:sldChg chg="modSp add del">
        <pc:chgData name="Holly Ivins" userId="1d86675f-3408-4013-abe7-72f1057d383b" providerId="ADAL" clId="{5B3DD296-84A1-44F8-82BA-9B8B0B58900A}" dt="2020-05-19T10:51:50.500" v="19" actId="1076"/>
        <pc:sldMkLst>
          <pc:docMk/>
          <pc:sldMk cId="839528146" sldId="264"/>
        </pc:sldMkLst>
        <pc:spChg chg="mod">
          <ac:chgData name="Holly Ivins" userId="1d86675f-3408-4013-abe7-72f1057d383b" providerId="ADAL" clId="{5B3DD296-84A1-44F8-82BA-9B8B0B58900A}" dt="2020-05-19T10:51:50.500" v="19" actId="1076"/>
          <ac:spMkLst>
            <pc:docMk/>
            <pc:sldMk cId="839528146" sldId="264"/>
            <ac:spMk id="2" creationId="{00000000-0000-0000-0000-000000000000}"/>
          </ac:spMkLst>
        </pc:spChg>
        <pc:spChg chg="mod">
          <ac:chgData name="Holly Ivins" userId="1d86675f-3408-4013-abe7-72f1057d383b" providerId="ADAL" clId="{5B3DD296-84A1-44F8-82BA-9B8B0B58900A}" dt="2020-05-19T10:51:48.150" v="18" actId="1076"/>
          <ac:spMkLst>
            <pc:docMk/>
            <pc:sldMk cId="839528146" sldId="264"/>
            <ac:spMk id="4" creationId="{00000000-0000-0000-0000-000000000000}"/>
          </ac:spMkLst>
        </pc:spChg>
      </pc:sldChg>
      <pc:sldChg chg="addSp delSp modSp del">
        <pc:chgData name="Holly Ivins" userId="1d86675f-3408-4013-abe7-72f1057d383b" providerId="ADAL" clId="{5B3DD296-84A1-44F8-82BA-9B8B0B58900A}" dt="2020-05-19T10:52:37.748" v="30" actId="2696"/>
        <pc:sldMkLst>
          <pc:docMk/>
          <pc:sldMk cId="4069700598" sldId="265"/>
        </pc:sldMkLst>
        <pc:spChg chg="mod">
          <ac:chgData name="Holly Ivins" userId="1d86675f-3408-4013-abe7-72f1057d383b" providerId="ADAL" clId="{5B3DD296-84A1-44F8-82BA-9B8B0B58900A}" dt="2020-05-19T10:48:41.689" v="1"/>
          <ac:spMkLst>
            <pc:docMk/>
            <pc:sldMk cId="4069700598" sldId="265"/>
            <ac:spMk id="2" creationId="{00000000-0000-0000-0000-000000000000}"/>
          </ac:spMkLst>
        </pc:spChg>
        <pc:spChg chg="add del">
          <ac:chgData name="Holly Ivins" userId="1d86675f-3408-4013-abe7-72f1057d383b" providerId="ADAL" clId="{5B3DD296-84A1-44F8-82BA-9B8B0B58900A}" dt="2020-05-19T10:50:56.541" v="7" actId="478"/>
          <ac:spMkLst>
            <pc:docMk/>
            <pc:sldMk cId="4069700598" sldId="265"/>
            <ac:spMk id="3" creationId="{00000000-0000-0000-0000-000000000000}"/>
          </ac:spMkLst>
        </pc:spChg>
        <pc:spChg chg="add del">
          <ac:chgData name="Holly Ivins" userId="1d86675f-3408-4013-abe7-72f1057d383b" providerId="ADAL" clId="{5B3DD296-84A1-44F8-82BA-9B8B0B58900A}" dt="2020-05-19T10:50:56.101" v="6" actId="478"/>
          <ac:spMkLst>
            <pc:docMk/>
            <pc:sldMk cId="4069700598" sldId="265"/>
            <ac:spMk id="4" creationId="{00000000-0000-0000-0000-000000000000}"/>
          </ac:spMkLst>
        </pc:spChg>
        <pc:spChg chg="add del">
          <ac:chgData name="Holly Ivins" userId="1d86675f-3408-4013-abe7-72f1057d383b" providerId="ADAL" clId="{5B3DD296-84A1-44F8-82BA-9B8B0B58900A}" dt="2020-05-19T10:50:55.638" v="5"/>
          <ac:spMkLst>
            <pc:docMk/>
            <pc:sldMk cId="4069700598" sldId="265"/>
            <ac:spMk id="7" creationId="{55BBC005-7DD8-4D98-9FC8-123E49C24E5B}"/>
          </ac:spMkLst>
        </pc:spChg>
      </pc:sldChg>
      <pc:sldChg chg="modSp add">
        <pc:chgData name="Holly Ivins" userId="1d86675f-3408-4013-abe7-72f1057d383b" providerId="ADAL" clId="{5B3DD296-84A1-44F8-82BA-9B8B0B58900A}" dt="2020-05-19T10:52:30.832" v="29" actId="20577"/>
        <pc:sldMkLst>
          <pc:docMk/>
          <pc:sldMk cId="3587692930" sldId="273"/>
        </pc:sldMkLst>
        <pc:spChg chg="mod">
          <ac:chgData name="Holly Ivins" userId="1d86675f-3408-4013-abe7-72f1057d383b" providerId="ADAL" clId="{5B3DD296-84A1-44F8-82BA-9B8B0B58900A}" dt="2020-05-19T10:52:24.435" v="27"/>
          <ac:spMkLst>
            <pc:docMk/>
            <pc:sldMk cId="3587692930" sldId="273"/>
            <ac:spMk id="2" creationId="{00000000-0000-0000-0000-000000000000}"/>
          </ac:spMkLst>
        </pc:spChg>
        <pc:spChg chg="mod">
          <ac:chgData name="Holly Ivins" userId="1d86675f-3408-4013-abe7-72f1057d383b" providerId="ADAL" clId="{5B3DD296-84A1-44F8-82BA-9B8B0B58900A}" dt="2020-05-19T10:52:30.832" v="29" actId="20577"/>
          <ac:spMkLst>
            <pc:docMk/>
            <pc:sldMk cId="3587692930" sldId="273"/>
            <ac:spMk id="4" creationId="{00000000-0000-0000-0000-000000000000}"/>
          </ac:spMkLst>
        </pc:spChg>
      </pc:sldChg>
      <pc:sldChg chg="modSp add modNotesTx">
        <pc:chgData name="Holly Ivins" userId="1d86675f-3408-4013-abe7-72f1057d383b" providerId="ADAL" clId="{5B3DD296-84A1-44F8-82BA-9B8B0B58900A}" dt="2020-05-19T10:53:06.802" v="35" actId="20577"/>
        <pc:sldMkLst>
          <pc:docMk/>
          <pc:sldMk cId="1368183128" sldId="274"/>
        </pc:sldMkLst>
        <pc:spChg chg="mod">
          <ac:chgData name="Holly Ivins" userId="1d86675f-3408-4013-abe7-72f1057d383b" providerId="ADAL" clId="{5B3DD296-84A1-44F8-82BA-9B8B0B58900A}" dt="2020-05-19T10:52:47.430" v="32"/>
          <ac:spMkLst>
            <pc:docMk/>
            <pc:sldMk cId="1368183128" sldId="274"/>
            <ac:spMk id="2" creationId="{00000000-0000-0000-0000-000000000000}"/>
          </ac:spMkLst>
        </pc:spChg>
        <pc:spChg chg="mod">
          <ac:chgData name="Holly Ivins" userId="1d86675f-3408-4013-abe7-72f1057d383b" providerId="ADAL" clId="{5B3DD296-84A1-44F8-82BA-9B8B0B58900A}" dt="2020-05-19T10:52:55.428" v="34" actId="27636"/>
          <ac:spMkLst>
            <pc:docMk/>
            <pc:sldMk cId="1368183128" sldId="274"/>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7625" y="0"/>
            <a:ext cx="2951163" cy="498475"/>
          </a:xfrm>
          <a:prstGeom prst="rect">
            <a:avLst/>
          </a:prstGeom>
        </p:spPr>
        <p:txBody>
          <a:bodyPr vert="horz" lIns="91440" tIns="45720" rIns="91440" bIns="45720" rtlCol="0"/>
          <a:lstStyle>
            <a:lvl1pPr algn="r">
              <a:defRPr sz="1200"/>
            </a:lvl1pPr>
          </a:lstStyle>
          <a:p>
            <a:fld id="{0C697401-0F04-4140-8B83-D7FB4C641A3A}" type="datetimeFigureOut">
              <a:rPr lang="en-GB" smtClean="0"/>
              <a:t>20/05/2020</a:t>
            </a:fld>
            <a:endParaRPr lang="en-GB"/>
          </a:p>
        </p:txBody>
      </p:sp>
      <p:sp>
        <p:nvSpPr>
          <p:cNvPr id="4" name="Slide Image Placeholder 3"/>
          <p:cNvSpPr>
            <a:spLocks noGrp="1" noRot="1" noChangeAspect="1"/>
          </p:cNvSpPr>
          <p:nvPr>
            <p:ph type="sldImg" idx="2"/>
          </p:nvPr>
        </p:nvSpPr>
        <p:spPr>
          <a:xfrm>
            <a:off x="1168400" y="1243013"/>
            <a:ext cx="4473575"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84725"/>
            <a:ext cx="5448300" cy="3914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4038"/>
            <a:ext cx="2951163"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7625" y="9444038"/>
            <a:ext cx="2951163" cy="498475"/>
          </a:xfrm>
          <a:prstGeom prst="rect">
            <a:avLst/>
          </a:prstGeom>
        </p:spPr>
        <p:txBody>
          <a:bodyPr vert="horz" lIns="91440" tIns="45720" rIns="91440" bIns="45720" rtlCol="0" anchor="b"/>
          <a:lstStyle>
            <a:lvl1pPr algn="r">
              <a:defRPr sz="1200"/>
            </a:lvl1pPr>
          </a:lstStyle>
          <a:p>
            <a:fld id="{87C7C059-08E8-4B39-8DA6-88060F242DDE}" type="slidenum">
              <a:rPr lang="en-GB" smtClean="0"/>
              <a:t>‹#›</a:t>
            </a:fld>
            <a:endParaRPr lang="en-GB"/>
          </a:p>
        </p:txBody>
      </p:sp>
    </p:spTree>
    <p:extLst>
      <p:ext uri="{BB962C8B-B14F-4D97-AF65-F5344CB8AC3E}">
        <p14:creationId xmlns:p14="http://schemas.microsoft.com/office/powerpoint/2010/main" val="617560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Speaker notes – advise</a:t>
            </a:r>
            <a:r>
              <a:rPr lang="en-GB" baseline="0" dirty="0"/>
              <a:t> delegates that a significant number of people (more than 4 in 10) would not feel comfortable in disclosing stress or poor mental health to their employer or manager (CIPD research, 2016).  </a:t>
            </a:r>
            <a:r>
              <a:rPr lang="en-GB" baseline="0"/>
              <a:t>People may feel that it will cause them to be treated differently, or are concerned it would harm their career opportunities. </a:t>
            </a:r>
            <a:endParaRPr lang="en-GB"/>
          </a:p>
        </p:txBody>
      </p:sp>
      <p:sp>
        <p:nvSpPr>
          <p:cNvPr id="4" name="Slide Number Placeholder 3"/>
          <p:cNvSpPr>
            <a:spLocks noGrp="1"/>
          </p:cNvSpPr>
          <p:nvPr>
            <p:ph type="sldNum" sz="quarter" idx="5"/>
          </p:nvPr>
        </p:nvSpPr>
        <p:spPr/>
        <p:txBody>
          <a:bodyPr/>
          <a:lstStyle/>
          <a:p>
            <a:fld id="{87C7C059-08E8-4B39-8DA6-88060F242DDE}" type="slidenum">
              <a:rPr lang="en-GB" smtClean="0"/>
              <a:t>5</a:t>
            </a:fld>
            <a:endParaRPr lang="en-GB"/>
          </a:p>
        </p:txBody>
      </p:sp>
    </p:spTree>
    <p:extLst>
      <p:ext uri="{BB962C8B-B14F-4D97-AF65-F5344CB8AC3E}">
        <p14:creationId xmlns:p14="http://schemas.microsoft.com/office/powerpoint/2010/main" val="24997812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 notes: </a:t>
            </a:r>
            <a:endParaRPr lang="en-GB" baseline="0" dirty="0"/>
          </a:p>
          <a:p>
            <a:endParaRPr lang="en-GB" baseline="0" dirty="0"/>
          </a:p>
          <a:p>
            <a:r>
              <a:rPr lang="en-GB" baseline="0" dirty="0"/>
              <a:t>The full impacts on health are not yet know.  Early research suggests some of these factors.  Information taken from IES Survey on working from home during lockdown, research from the University of Manchester and a rapid evidence review of other quarantine situations such as Ebola and SARS.</a:t>
            </a:r>
          </a:p>
          <a:p>
            <a:endParaRPr lang="en-GB" baseline="0" dirty="0"/>
          </a:p>
          <a:p>
            <a:r>
              <a:rPr lang="en-GB" baseline="0" dirty="0"/>
              <a:t>Mental health impacts could last for some time – they may also include fear and anxiety relating to the return to work.  </a:t>
            </a:r>
            <a:endParaRPr lang="en-GB" dirty="0"/>
          </a:p>
        </p:txBody>
      </p:sp>
      <p:sp>
        <p:nvSpPr>
          <p:cNvPr id="4" name="Slide Number Placeholder 3"/>
          <p:cNvSpPr>
            <a:spLocks noGrp="1"/>
          </p:cNvSpPr>
          <p:nvPr>
            <p:ph type="sldNum" sz="quarter" idx="5"/>
          </p:nvPr>
        </p:nvSpPr>
        <p:spPr/>
        <p:txBody>
          <a:bodyPr/>
          <a:lstStyle/>
          <a:p>
            <a:fld id="{87C7C059-08E8-4B39-8DA6-88060F242DDE}" type="slidenum">
              <a:rPr lang="en-GB" smtClean="0"/>
              <a:t>14</a:t>
            </a:fld>
            <a:endParaRPr lang="en-GB"/>
          </a:p>
        </p:txBody>
      </p:sp>
    </p:spTree>
    <p:extLst>
      <p:ext uri="{BB962C8B-B14F-4D97-AF65-F5344CB8AC3E}">
        <p14:creationId xmlns:p14="http://schemas.microsoft.com/office/powerpoint/2010/main" val="3574277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Speaker notes: These indicators</a:t>
            </a:r>
            <a:r>
              <a:rPr lang="en-GB" baseline="0" dirty="0"/>
              <a:t> do not necessarily mean that someone has a mental health condition.  Every person is different.  They should be treated only as indicators that should prompt a conversation about wellbeing and mental health.  </a:t>
            </a:r>
            <a:endParaRPr lang="en-GB" dirty="0"/>
          </a:p>
        </p:txBody>
      </p:sp>
      <p:sp>
        <p:nvSpPr>
          <p:cNvPr id="4" name="Slide Number Placeholder 3"/>
          <p:cNvSpPr>
            <a:spLocks noGrp="1"/>
          </p:cNvSpPr>
          <p:nvPr>
            <p:ph type="sldNum" sz="quarter" idx="5"/>
          </p:nvPr>
        </p:nvSpPr>
        <p:spPr/>
        <p:txBody>
          <a:bodyPr/>
          <a:lstStyle/>
          <a:p>
            <a:fld id="{87C7C059-08E8-4B39-8DA6-88060F242DDE}" type="slidenum">
              <a:rPr lang="en-GB" smtClean="0"/>
              <a:t>15</a:t>
            </a:fld>
            <a:endParaRPr lang="en-GB"/>
          </a:p>
        </p:txBody>
      </p:sp>
    </p:spTree>
    <p:extLst>
      <p:ext uri="{BB962C8B-B14F-4D97-AF65-F5344CB8AC3E}">
        <p14:creationId xmlns:p14="http://schemas.microsoft.com/office/powerpoint/2010/main" val="680841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 notes: where necessary include a</a:t>
            </a:r>
            <a:r>
              <a:rPr lang="en-GB" baseline="0" dirty="0"/>
              <a:t> summary of organisational policy relating to absence management.  </a:t>
            </a:r>
          </a:p>
          <a:p>
            <a:endParaRPr lang="en-GB" baseline="0" dirty="0"/>
          </a:p>
          <a:p>
            <a:r>
              <a:rPr lang="en-GB" baseline="0" dirty="0"/>
              <a:t>These are management tasks that can address both managing mental health when an employee is ill and absent, as well as taking early intervention and preventative steps.  Remind delegates that early intervention with mental health can be critical; always consider prompt referral to support services before the situation escalates. </a:t>
            </a:r>
            <a:endParaRPr lang="en-GB" dirty="0"/>
          </a:p>
        </p:txBody>
      </p:sp>
      <p:sp>
        <p:nvSpPr>
          <p:cNvPr id="4" name="Slide Number Placeholder 3"/>
          <p:cNvSpPr>
            <a:spLocks noGrp="1"/>
          </p:cNvSpPr>
          <p:nvPr>
            <p:ph type="sldNum" sz="quarter" idx="5"/>
          </p:nvPr>
        </p:nvSpPr>
        <p:spPr/>
        <p:txBody>
          <a:bodyPr/>
          <a:lstStyle/>
          <a:p>
            <a:fld id="{87C7C059-08E8-4B39-8DA6-88060F242DDE}" type="slidenum">
              <a:rPr lang="en-GB" smtClean="0"/>
              <a:t>16</a:t>
            </a:fld>
            <a:endParaRPr lang="en-GB"/>
          </a:p>
        </p:txBody>
      </p:sp>
    </p:spTree>
    <p:extLst>
      <p:ext uri="{BB962C8B-B14F-4D97-AF65-F5344CB8AC3E}">
        <p14:creationId xmlns:p14="http://schemas.microsoft.com/office/powerpoint/2010/main" val="665868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Speaker notes:</a:t>
            </a:r>
            <a:r>
              <a:rPr lang="en-GB" baseline="0" dirty="0"/>
              <a:t> remind delegates about the difference between open and closed questions, and the importance of listening.  </a:t>
            </a:r>
            <a:endParaRPr lang="en-GB" dirty="0"/>
          </a:p>
        </p:txBody>
      </p:sp>
      <p:sp>
        <p:nvSpPr>
          <p:cNvPr id="4" name="Slide Number Placeholder 3"/>
          <p:cNvSpPr>
            <a:spLocks noGrp="1"/>
          </p:cNvSpPr>
          <p:nvPr>
            <p:ph type="sldNum" sz="quarter" idx="5"/>
          </p:nvPr>
        </p:nvSpPr>
        <p:spPr/>
        <p:txBody>
          <a:bodyPr/>
          <a:lstStyle/>
          <a:p>
            <a:fld id="{87C7C059-08E8-4B39-8DA6-88060F242DDE}" type="slidenum">
              <a:rPr lang="en-GB" smtClean="0"/>
              <a:t>17</a:t>
            </a:fld>
            <a:endParaRPr lang="en-GB"/>
          </a:p>
        </p:txBody>
      </p:sp>
    </p:spTree>
    <p:extLst>
      <p:ext uri="{BB962C8B-B14F-4D97-AF65-F5344CB8AC3E}">
        <p14:creationId xmlns:p14="http://schemas.microsoft.com/office/powerpoint/2010/main" val="3170865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 notes:</a:t>
            </a:r>
            <a:r>
              <a:rPr lang="en-GB" baseline="0" dirty="0"/>
              <a:t>  Advise managers to consider:</a:t>
            </a:r>
          </a:p>
          <a:p>
            <a:r>
              <a:rPr lang="en-GB" baseline="0" dirty="0"/>
              <a:t>Choosing a suitable time and place for the conversation.  If it needs to take place remotely or online this is fine. Ensure they will not be disturbed.</a:t>
            </a:r>
          </a:p>
          <a:p>
            <a:r>
              <a:rPr lang="en-GB" baseline="0" dirty="0"/>
              <a:t>Remember! Many people are able to manage their condition and perform their role to a high standard.  Avoid guessing what symptoms they might have or what support they will need.</a:t>
            </a:r>
          </a:p>
          <a:p>
            <a:r>
              <a:rPr lang="en-GB" baseline="0" dirty="0"/>
              <a:t>Discuss with the employee what (if any) information they are able to share.  If you want to take advice, perhaps from HR, ask the person if you can share any information you have been provided.  Remember your obligations under data protection legislation.</a:t>
            </a:r>
          </a:p>
          <a:p>
            <a:r>
              <a:rPr lang="en-GB" baseline="0" dirty="0"/>
              <a:t>Ask people what they need and consider writing up a support plan (more information will follow in later slides)</a:t>
            </a:r>
          </a:p>
          <a:p>
            <a:r>
              <a:rPr lang="en-GB" baseline="0" dirty="0"/>
              <a:t>Include a review of any plan – keep it up to date.</a:t>
            </a:r>
          </a:p>
          <a:p>
            <a:r>
              <a:rPr lang="en-GB" baseline="0" dirty="0"/>
              <a:t>Encourage people to get support from either your internal or external services – provide contact information where possible. </a:t>
            </a:r>
          </a:p>
          <a:p>
            <a:r>
              <a:rPr lang="en-GB" baseline="0" dirty="0"/>
              <a:t>Make sure the employee knows you will support them and how to ask for help.</a:t>
            </a:r>
          </a:p>
          <a:p>
            <a:r>
              <a:rPr lang="en-GB" baseline="0" dirty="0"/>
              <a:t>Seek more advice yourself if you need it, from HR or Occupational Health.  </a:t>
            </a:r>
          </a:p>
        </p:txBody>
      </p:sp>
      <p:sp>
        <p:nvSpPr>
          <p:cNvPr id="4" name="Slide Number Placeholder 3"/>
          <p:cNvSpPr>
            <a:spLocks noGrp="1"/>
          </p:cNvSpPr>
          <p:nvPr>
            <p:ph type="sldNum" sz="quarter" idx="5"/>
          </p:nvPr>
        </p:nvSpPr>
        <p:spPr/>
        <p:txBody>
          <a:bodyPr/>
          <a:lstStyle/>
          <a:p>
            <a:fld id="{87C7C059-08E8-4B39-8DA6-88060F242DDE}" type="slidenum">
              <a:rPr lang="en-GB" smtClean="0"/>
              <a:t>18</a:t>
            </a:fld>
            <a:endParaRPr lang="en-GB"/>
          </a:p>
        </p:txBody>
      </p:sp>
    </p:spTree>
    <p:extLst>
      <p:ext uri="{BB962C8B-B14F-4D97-AF65-F5344CB8AC3E}">
        <p14:creationId xmlns:p14="http://schemas.microsoft.com/office/powerpoint/2010/main" val="2874454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 notes: </a:t>
            </a:r>
          </a:p>
          <a:p>
            <a:endParaRPr lang="en-GB" dirty="0"/>
          </a:p>
          <a:p>
            <a:r>
              <a:rPr lang="en-GB" dirty="0"/>
              <a:t>Points</a:t>
            </a:r>
            <a:r>
              <a:rPr lang="en-GB" baseline="0" dirty="0"/>
              <a:t> 1 – remind managers that they may wish to ask employees how best to keep in contact – face to face contact even online can help managers to spot non verbal signals about wellbeing and mental health – but try and provide the individual with choice.  </a:t>
            </a:r>
          </a:p>
          <a:p>
            <a:r>
              <a:rPr lang="en-GB" baseline="0" dirty="0"/>
              <a:t>Points 2 – as discussed earlier in the briefing </a:t>
            </a:r>
          </a:p>
          <a:p>
            <a:r>
              <a:rPr lang="en-GB" baseline="0" dirty="0"/>
              <a:t>Point 3 – this may include long working hours, unhealthy email cultures or conflict in teams. </a:t>
            </a:r>
          </a:p>
          <a:p>
            <a:r>
              <a:rPr lang="en-GB" baseline="0" dirty="0"/>
              <a:t>Point 4 – follow the advice provided in the slide on wellbeing conversations</a:t>
            </a:r>
          </a:p>
          <a:p>
            <a:r>
              <a:rPr lang="en-GB" baseline="0" dirty="0"/>
              <a:t>Point 5 – workload is the main reason people take absence for stress, anxiety and depression.  In the current situation it is more important than ever to review workloads – ensure that they are reasonable and adjusted where necessary. This can form part of the discussion in point 1. </a:t>
            </a:r>
            <a:endParaRPr lang="en-GB" dirty="0"/>
          </a:p>
          <a:p>
            <a:r>
              <a:rPr lang="en-GB" dirty="0"/>
              <a:t>Points</a:t>
            </a:r>
            <a:r>
              <a:rPr lang="en-GB" baseline="0" dirty="0"/>
              <a:t> 6, 8 and 9 -  more information will follow on each of these. </a:t>
            </a:r>
          </a:p>
          <a:p>
            <a:r>
              <a:rPr lang="en-GB" baseline="0" dirty="0"/>
              <a:t>Point 7 – be sure to familiarise yourself with the wellbeing offering of the organisation</a:t>
            </a:r>
            <a:endParaRPr lang="en-GB" dirty="0"/>
          </a:p>
          <a:p>
            <a:r>
              <a:rPr lang="en-GB" baseline="0" dirty="0"/>
              <a:t>Point 9 – managers who wish to assess their competence on managing stress can complete this self-assessment from HSE: https://www.hse.gov.uk/stress/mcit.htm</a:t>
            </a:r>
          </a:p>
          <a:p>
            <a:r>
              <a:rPr lang="en-GB" baseline="0" dirty="0"/>
              <a:t>Point 10 – agree with the employee how often to have a review meeting </a:t>
            </a:r>
            <a:endParaRPr lang="en-GB" dirty="0"/>
          </a:p>
        </p:txBody>
      </p:sp>
      <p:sp>
        <p:nvSpPr>
          <p:cNvPr id="4" name="Slide Number Placeholder 3"/>
          <p:cNvSpPr>
            <a:spLocks noGrp="1"/>
          </p:cNvSpPr>
          <p:nvPr>
            <p:ph type="sldNum" sz="quarter" idx="5"/>
          </p:nvPr>
        </p:nvSpPr>
        <p:spPr/>
        <p:txBody>
          <a:bodyPr/>
          <a:lstStyle/>
          <a:p>
            <a:fld id="{87C7C059-08E8-4B39-8DA6-88060F242DDE}" type="slidenum">
              <a:rPr lang="en-GB" smtClean="0"/>
              <a:t>19</a:t>
            </a:fld>
            <a:endParaRPr lang="en-GB"/>
          </a:p>
        </p:txBody>
      </p:sp>
    </p:spTree>
    <p:extLst>
      <p:ext uri="{BB962C8B-B14F-4D97-AF65-F5344CB8AC3E}">
        <p14:creationId xmlns:p14="http://schemas.microsoft.com/office/powerpoint/2010/main" val="7610077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 notes: the support that may be require</a:t>
            </a:r>
            <a:r>
              <a:rPr lang="en-GB" baseline="0" dirty="0"/>
              <a:t>d for an employee experiencing poor mental health will vary according to their job, personal situation and their specific condition and symptoms.  These are just some examples.  Remember that if the employee is disabled for the purposes of the Equality Act, there may be a duty to make these adjustments. </a:t>
            </a:r>
          </a:p>
          <a:p>
            <a:r>
              <a:rPr lang="en-GB" baseline="0" dirty="0"/>
              <a:t>Remind managers to keep a record of changes made and support provided. </a:t>
            </a:r>
            <a:endParaRPr lang="en-GB" dirty="0"/>
          </a:p>
        </p:txBody>
      </p:sp>
      <p:sp>
        <p:nvSpPr>
          <p:cNvPr id="4" name="Slide Number Placeholder 3"/>
          <p:cNvSpPr>
            <a:spLocks noGrp="1"/>
          </p:cNvSpPr>
          <p:nvPr>
            <p:ph type="sldNum" sz="quarter" idx="5"/>
          </p:nvPr>
        </p:nvSpPr>
        <p:spPr/>
        <p:txBody>
          <a:bodyPr/>
          <a:lstStyle/>
          <a:p>
            <a:fld id="{87C7C059-08E8-4B39-8DA6-88060F242DDE}" type="slidenum">
              <a:rPr lang="en-GB" smtClean="0"/>
              <a:t>20</a:t>
            </a:fld>
            <a:endParaRPr lang="en-GB"/>
          </a:p>
        </p:txBody>
      </p:sp>
    </p:spTree>
    <p:extLst>
      <p:ext uri="{BB962C8B-B14F-4D97-AF65-F5344CB8AC3E}">
        <p14:creationId xmlns:p14="http://schemas.microsoft.com/office/powerpoint/2010/main" val="42718897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 notes: these questions</a:t>
            </a:r>
            <a:r>
              <a:rPr lang="en-GB" baseline="0" dirty="0"/>
              <a:t> are based on wellbeing action plan from Mind.  They can be downloaded here: https://www.mind.org.uk/workplace/mental-health-at-work/taking-care-of-your-staff/employer-resources/wellness-action-plan-download/ (included in resources list in final slide).  </a:t>
            </a:r>
          </a:p>
          <a:p>
            <a:endParaRPr lang="en-GB" baseline="0" dirty="0"/>
          </a:p>
          <a:p>
            <a:r>
              <a:rPr lang="en-GB" baseline="0" dirty="0"/>
              <a:t>These can be used for a conversation or to put together a written support plan.  </a:t>
            </a:r>
            <a:endParaRPr lang="en-GB" dirty="0"/>
          </a:p>
        </p:txBody>
      </p:sp>
      <p:sp>
        <p:nvSpPr>
          <p:cNvPr id="4" name="Slide Number Placeholder 3"/>
          <p:cNvSpPr>
            <a:spLocks noGrp="1"/>
          </p:cNvSpPr>
          <p:nvPr>
            <p:ph type="sldNum" sz="quarter" idx="5"/>
          </p:nvPr>
        </p:nvSpPr>
        <p:spPr/>
        <p:txBody>
          <a:bodyPr/>
          <a:lstStyle/>
          <a:p>
            <a:fld id="{87C7C059-08E8-4B39-8DA6-88060F242DDE}" type="slidenum">
              <a:rPr lang="en-GB" smtClean="0"/>
              <a:t>21</a:t>
            </a:fld>
            <a:endParaRPr lang="en-GB"/>
          </a:p>
        </p:txBody>
      </p:sp>
    </p:spTree>
    <p:extLst>
      <p:ext uri="{BB962C8B-B14F-4D97-AF65-F5344CB8AC3E}">
        <p14:creationId xmlns:p14="http://schemas.microsoft.com/office/powerpoint/2010/main" val="19800455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87C7C059-08E8-4B39-8DA6-88060F242DDE}" type="slidenum">
              <a:rPr lang="en-GB" smtClean="0"/>
              <a:t>22</a:t>
            </a:fld>
            <a:endParaRPr lang="en-GB"/>
          </a:p>
        </p:txBody>
      </p:sp>
    </p:spTree>
    <p:extLst>
      <p:ext uri="{BB962C8B-B14F-4D97-AF65-F5344CB8AC3E}">
        <p14:creationId xmlns:p14="http://schemas.microsoft.com/office/powerpoint/2010/main" val="9829362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87C7C059-08E8-4B39-8DA6-88060F242DDE}" type="slidenum">
              <a:rPr lang="en-GB" smtClean="0"/>
              <a:t>23</a:t>
            </a:fld>
            <a:endParaRPr lang="en-GB"/>
          </a:p>
        </p:txBody>
      </p:sp>
    </p:spTree>
    <p:extLst>
      <p:ext uri="{BB962C8B-B14F-4D97-AF65-F5344CB8AC3E}">
        <p14:creationId xmlns:p14="http://schemas.microsoft.com/office/powerpoint/2010/main" val="270489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Speaker notes: this</a:t>
            </a:r>
            <a:r>
              <a:rPr lang="en-GB" baseline="0" dirty="0"/>
              <a:t> is one definition of mental health.  </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87C7C059-08E8-4B39-8DA6-88060F242DDE}" type="slidenum">
              <a:rPr lang="en-GB" smtClean="0"/>
              <a:t>6</a:t>
            </a:fld>
            <a:endParaRPr lang="en-GB"/>
          </a:p>
        </p:txBody>
      </p:sp>
    </p:spTree>
    <p:extLst>
      <p:ext uri="{BB962C8B-B14F-4D97-AF65-F5344CB8AC3E}">
        <p14:creationId xmlns:p14="http://schemas.microsoft.com/office/powerpoint/2010/main" val="3820999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Speaker notes: explain that this is another definition,</a:t>
            </a:r>
            <a:r>
              <a:rPr lang="en-GB" baseline="0" dirty="0"/>
              <a:t> and describes some of the what people with good mental wellbeing are able to do. </a:t>
            </a:r>
            <a:endParaRPr lang="en-GB" dirty="0"/>
          </a:p>
        </p:txBody>
      </p:sp>
      <p:sp>
        <p:nvSpPr>
          <p:cNvPr id="4" name="Slide Number Placeholder 3"/>
          <p:cNvSpPr>
            <a:spLocks noGrp="1"/>
          </p:cNvSpPr>
          <p:nvPr>
            <p:ph type="sldNum" sz="quarter" idx="5"/>
          </p:nvPr>
        </p:nvSpPr>
        <p:spPr/>
        <p:txBody>
          <a:bodyPr/>
          <a:lstStyle/>
          <a:p>
            <a:fld id="{87C7C059-08E8-4B39-8DA6-88060F242DDE}" type="slidenum">
              <a:rPr lang="en-GB" smtClean="0"/>
              <a:t>7</a:t>
            </a:fld>
            <a:endParaRPr lang="en-GB"/>
          </a:p>
        </p:txBody>
      </p:sp>
    </p:spTree>
    <p:extLst>
      <p:ext uri="{BB962C8B-B14F-4D97-AF65-F5344CB8AC3E}">
        <p14:creationId xmlns:p14="http://schemas.microsoft.com/office/powerpoint/2010/main" val="599495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 notes: delegates may wish to familiarise</a:t>
            </a:r>
            <a:r>
              <a:rPr lang="en-GB" baseline="0" dirty="0"/>
              <a:t> themselves with common mental health conditions: https://www.mind.org.uk/information-support/a-z-mental-health/ </a:t>
            </a:r>
          </a:p>
          <a:p>
            <a:endParaRPr lang="en-GB" baseline="0" dirty="0"/>
          </a:p>
          <a:p>
            <a:r>
              <a:rPr lang="en-GB" baseline="0" dirty="0"/>
              <a:t>This may also be a helpful resource following a disclosure of poor mental health as it can help managers be more aware of conditions.  </a:t>
            </a:r>
          </a:p>
          <a:p>
            <a:endParaRPr lang="en-GB" baseline="0" dirty="0"/>
          </a:p>
          <a:p>
            <a:r>
              <a:rPr lang="en-GB" baseline="0" dirty="0"/>
              <a:t>The most common mental health issues are depression and generalised anxiety.  </a:t>
            </a:r>
          </a:p>
        </p:txBody>
      </p:sp>
      <p:sp>
        <p:nvSpPr>
          <p:cNvPr id="4" name="Slide Number Placeholder 3"/>
          <p:cNvSpPr>
            <a:spLocks noGrp="1"/>
          </p:cNvSpPr>
          <p:nvPr>
            <p:ph type="sldNum" sz="quarter" idx="5"/>
          </p:nvPr>
        </p:nvSpPr>
        <p:spPr/>
        <p:txBody>
          <a:bodyPr/>
          <a:lstStyle/>
          <a:p>
            <a:fld id="{87C7C059-08E8-4B39-8DA6-88060F242DDE}" type="slidenum">
              <a:rPr lang="en-GB" smtClean="0"/>
              <a:t>8</a:t>
            </a:fld>
            <a:endParaRPr lang="en-GB"/>
          </a:p>
        </p:txBody>
      </p:sp>
    </p:spTree>
    <p:extLst>
      <p:ext uri="{BB962C8B-B14F-4D97-AF65-F5344CB8AC3E}">
        <p14:creationId xmlns:p14="http://schemas.microsoft.com/office/powerpoint/2010/main" val="3315981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 notes: this data is from the</a:t>
            </a:r>
            <a:r>
              <a:rPr lang="en-GB" baseline="0" dirty="0"/>
              <a:t> Labour Force Survey, analysed by the HSE https://www.hse.gov.uk/statistics/causdis/stress.pdf </a:t>
            </a:r>
          </a:p>
          <a:p>
            <a:r>
              <a:rPr lang="en-GB" baseline="0" dirty="0"/>
              <a:t>Estimations of costs to employers is from Deloitte.  However, it is also estimated by Deloitte that when companies spend £1 on mental health there is an average return of £5. https://www2.deloitte.com/uk/en/pages/consulting/articles/mental-health-and-employers-refreshing-the-case-for-investment.html</a:t>
            </a:r>
            <a:endParaRPr lang="en-GB" dirty="0"/>
          </a:p>
        </p:txBody>
      </p:sp>
      <p:sp>
        <p:nvSpPr>
          <p:cNvPr id="4" name="Slide Number Placeholder 3"/>
          <p:cNvSpPr>
            <a:spLocks noGrp="1"/>
          </p:cNvSpPr>
          <p:nvPr>
            <p:ph type="sldNum" sz="quarter" idx="5"/>
          </p:nvPr>
        </p:nvSpPr>
        <p:spPr/>
        <p:txBody>
          <a:bodyPr/>
          <a:lstStyle/>
          <a:p>
            <a:fld id="{87C7C059-08E8-4B39-8DA6-88060F242DDE}" type="slidenum">
              <a:rPr lang="en-GB" smtClean="0"/>
              <a:t>9</a:t>
            </a:fld>
            <a:endParaRPr lang="en-GB"/>
          </a:p>
        </p:txBody>
      </p:sp>
    </p:spTree>
    <p:extLst>
      <p:ext uri="{BB962C8B-B14F-4D97-AF65-F5344CB8AC3E}">
        <p14:creationId xmlns:p14="http://schemas.microsoft.com/office/powerpoint/2010/main" val="1272041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a:t>
            </a:r>
            <a:r>
              <a:rPr lang="en-GB" baseline="0" dirty="0"/>
              <a:t> notes: prior to delivering the session speakers may wish to read CIPD guidance here: </a:t>
            </a:r>
          </a:p>
          <a:p>
            <a:r>
              <a:rPr lang="en-GB" baseline="0" dirty="0"/>
              <a:t>Stress factsheet: https://www.cipd.co.uk/knowledge/culture/well-being/stress-factsheet</a:t>
            </a:r>
          </a:p>
          <a:p>
            <a:r>
              <a:rPr lang="en-GB" baseline="0" dirty="0"/>
              <a:t>Disability factsheet: https://www.cipd.co.uk/knowledge/fundamentals/emp-law/disability-discrimination </a:t>
            </a:r>
            <a:endParaRPr lang="en-GB" dirty="0"/>
          </a:p>
        </p:txBody>
      </p:sp>
      <p:sp>
        <p:nvSpPr>
          <p:cNvPr id="4" name="Slide Number Placeholder 3"/>
          <p:cNvSpPr>
            <a:spLocks noGrp="1"/>
          </p:cNvSpPr>
          <p:nvPr>
            <p:ph type="sldNum" sz="quarter" idx="5"/>
          </p:nvPr>
        </p:nvSpPr>
        <p:spPr/>
        <p:txBody>
          <a:bodyPr/>
          <a:lstStyle/>
          <a:p>
            <a:fld id="{87C7C059-08E8-4B39-8DA6-88060F242DDE}" type="slidenum">
              <a:rPr lang="en-GB" smtClean="0"/>
              <a:t>10</a:t>
            </a:fld>
            <a:endParaRPr lang="en-GB"/>
          </a:p>
        </p:txBody>
      </p:sp>
    </p:spTree>
    <p:extLst>
      <p:ext uri="{BB962C8B-B14F-4D97-AF65-F5344CB8AC3E}">
        <p14:creationId xmlns:p14="http://schemas.microsoft.com/office/powerpoint/2010/main" val="870778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CIPD graph – page 26 https://www.cipd.co.uk/Images/health-and-well-being-2020-report_tcm18-73967.pdf </a:t>
            </a:r>
          </a:p>
        </p:txBody>
      </p:sp>
      <p:sp>
        <p:nvSpPr>
          <p:cNvPr id="4" name="Slide Number Placeholder 3"/>
          <p:cNvSpPr>
            <a:spLocks noGrp="1"/>
          </p:cNvSpPr>
          <p:nvPr>
            <p:ph type="sldNum" sz="quarter" idx="5"/>
          </p:nvPr>
        </p:nvSpPr>
        <p:spPr/>
        <p:txBody>
          <a:bodyPr/>
          <a:lstStyle/>
          <a:p>
            <a:fld id="{87C7C059-08E8-4B39-8DA6-88060F242DDE}" type="slidenum">
              <a:rPr lang="en-GB" smtClean="0"/>
              <a:t>11</a:t>
            </a:fld>
            <a:endParaRPr lang="en-GB"/>
          </a:p>
        </p:txBody>
      </p:sp>
    </p:spTree>
    <p:extLst>
      <p:ext uri="{BB962C8B-B14F-4D97-AF65-F5344CB8AC3E}">
        <p14:creationId xmlns:p14="http://schemas.microsoft.com/office/powerpoint/2010/main" val="2617486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 notes:</a:t>
            </a:r>
            <a:r>
              <a:rPr lang="en-GB" baseline="0" dirty="0"/>
              <a:t> this definition relates to stress at work. Work is just one source of stress.  Stress may also come from a range of factors including relationships, family problems, acute life events such as bereavement, divorce, accident or the ill-health of others.  Stress may also be influenced by individual and personal factors </a:t>
            </a:r>
          </a:p>
          <a:p>
            <a:endParaRPr lang="en-GB" baseline="0" dirty="0"/>
          </a:p>
          <a:p>
            <a:r>
              <a:rPr lang="en-GB" baseline="0" dirty="0"/>
              <a:t>Current causes of stress may also include caring for family members, isolation, fear of ill-health, home-schooling or working in jobs that are specifically dealing with first line response to the pandemic.  </a:t>
            </a:r>
          </a:p>
          <a:p>
            <a:endParaRPr lang="en-GB" dirty="0"/>
          </a:p>
          <a:p>
            <a:r>
              <a:rPr lang="en-GB" dirty="0"/>
              <a:t>It is important</a:t>
            </a:r>
            <a:r>
              <a:rPr lang="en-GB" baseline="0" dirty="0"/>
              <a:t> to note that stress is a response to a situation, and not the situation itself.  So therefore employees will have very different stress responses to the pandemic.  </a:t>
            </a:r>
            <a:endParaRPr lang="en-GB" dirty="0"/>
          </a:p>
        </p:txBody>
      </p:sp>
      <p:sp>
        <p:nvSpPr>
          <p:cNvPr id="4" name="Slide Number Placeholder 3"/>
          <p:cNvSpPr>
            <a:spLocks noGrp="1"/>
          </p:cNvSpPr>
          <p:nvPr>
            <p:ph type="sldNum" sz="quarter" idx="5"/>
          </p:nvPr>
        </p:nvSpPr>
        <p:spPr/>
        <p:txBody>
          <a:bodyPr/>
          <a:lstStyle/>
          <a:p>
            <a:fld id="{87C7C059-08E8-4B39-8DA6-88060F242DDE}" type="slidenum">
              <a:rPr lang="en-GB" smtClean="0"/>
              <a:t>12</a:t>
            </a:fld>
            <a:endParaRPr lang="en-GB"/>
          </a:p>
        </p:txBody>
      </p:sp>
    </p:spTree>
    <p:extLst>
      <p:ext uri="{BB962C8B-B14F-4D97-AF65-F5344CB8AC3E}">
        <p14:creationId xmlns:p14="http://schemas.microsoft.com/office/powerpoint/2010/main" val="3567571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defRPr/>
            </a:pPr>
            <a:r>
              <a:rPr lang="en-GB" dirty="0"/>
              <a:t>Speaker notes:</a:t>
            </a:r>
            <a:r>
              <a:rPr lang="en-GB" baseline="0" dirty="0"/>
              <a:t> HSE has identified six key areas (or ‘risk factors’) that can be causes of work related stress.  Other factors may include </a:t>
            </a:r>
            <a:r>
              <a:rPr kumimoji="0" lang="en-GB" sz="1200" b="0" i="0" u="none" strike="noStrike" kern="1200" cap="none" spc="0" normalizeH="0" baseline="0" noProof="0" dirty="0">
                <a:ln>
                  <a:noFill/>
                </a:ln>
                <a:solidFill>
                  <a:srgbClr val="4F81BD"/>
                </a:solidFill>
                <a:effectLst/>
                <a:uLnTx/>
                <a:uFillTx/>
                <a:latin typeface="Open Sans" panose="020B0606030504020204" pitchFamily="34" charset="0"/>
              </a:rPr>
              <a:t>career development </a:t>
            </a:r>
            <a:r>
              <a:rPr kumimoji="0" lang="en-GB" sz="1200" b="0" i="0" u="none" strike="noStrike" kern="1200" cap="none" spc="0" normalizeH="0" baseline="0" noProof="0" dirty="0">
                <a:ln>
                  <a:noFill/>
                </a:ln>
                <a:solidFill>
                  <a:prstClr val="black"/>
                </a:solidFill>
                <a:effectLst/>
                <a:uLnTx/>
                <a:uFillTx/>
                <a:latin typeface="Open Sans" panose="020B0606030504020204" pitchFamily="34" charset="0"/>
              </a:rPr>
              <a:t>- : the extent to which the organisation provides opportunities for promotion, skills development and job security, as well as the w</a:t>
            </a:r>
            <a:r>
              <a:rPr kumimoji="0" lang="en-GB" sz="1200" b="0" i="0" u="none" strike="noStrike" kern="1200" cap="none" spc="0" normalizeH="0" baseline="0" noProof="0" dirty="0">
                <a:ln>
                  <a:noFill/>
                </a:ln>
                <a:solidFill>
                  <a:srgbClr val="4F81BD"/>
                </a:solidFill>
                <a:effectLst/>
                <a:uLnTx/>
                <a:uFillTx/>
                <a:latin typeface="Open Sans" panose="020B0606030504020204" pitchFamily="34" charset="0"/>
              </a:rPr>
              <a:t>ork–home interface </a:t>
            </a:r>
            <a:r>
              <a:rPr kumimoji="0" lang="en-GB" sz="1200" b="0" i="0" u="none" strike="noStrike" kern="1200" cap="none" spc="0" normalizeH="0" baseline="0" noProof="0" dirty="0">
                <a:ln>
                  <a:noFill/>
                </a:ln>
                <a:solidFill>
                  <a:prstClr val="black"/>
                </a:solidFill>
                <a:effectLst/>
                <a:uLnTx/>
                <a:uFillTx/>
                <a:latin typeface="Open Sans" panose="020B0606030504020204" pitchFamily="34" charset="0"/>
              </a:rPr>
              <a:t>- the extent to which individuals are able to balance the demands of work and home.  </a:t>
            </a:r>
          </a:p>
        </p:txBody>
      </p:sp>
      <p:sp>
        <p:nvSpPr>
          <p:cNvPr id="4" name="Slide Number Placeholder 3"/>
          <p:cNvSpPr>
            <a:spLocks noGrp="1"/>
          </p:cNvSpPr>
          <p:nvPr>
            <p:ph type="sldNum" sz="quarter" idx="5"/>
          </p:nvPr>
        </p:nvSpPr>
        <p:spPr/>
        <p:txBody>
          <a:bodyPr/>
          <a:lstStyle/>
          <a:p>
            <a:fld id="{87C7C059-08E8-4B39-8DA6-88060F242DDE}" type="slidenum">
              <a:rPr lang="en-GB" smtClean="0"/>
              <a:t>13</a:t>
            </a:fld>
            <a:endParaRPr lang="en-GB"/>
          </a:p>
        </p:txBody>
      </p:sp>
    </p:spTree>
    <p:extLst>
      <p:ext uri="{BB962C8B-B14F-4D97-AF65-F5344CB8AC3E}">
        <p14:creationId xmlns:p14="http://schemas.microsoft.com/office/powerpoint/2010/main" val="4722635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IPD Title Slide with log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4401"/>
            <a:ext cx="9144001" cy="6858001"/>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111C1156-9F48-442B-9650-93B414C8510A}" type="datetimeFigureOut">
              <a:rPr lang="en-GB" smtClean="0"/>
              <a:pPr/>
              <a:t>20/05/2020</a:t>
            </a:fld>
            <a:endParaRPr lang="en-GB"/>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56D0D72C-7A67-4C52-B3B9-1710A04F6D2A}" type="slidenum">
              <a:rPr lang="en-GB" smtClean="0"/>
              <a:pPr/>
              <a:t>‹#›</a:t>
            </a:fld>
            <a:endParaRPr lang="en-GB"/>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65393" y="494063"/>
            <a:ext cx="1422302" cy="809137"/>
          </a:xfrm>
          <a:prstGeom prst="rect">
            <a:avLst/>
          </a:prstGeom>
        </p:spPr>
      </p:pic>
    </p:spTree>
    <p:extLst>
      <p:ext uri="{BB962C8B-B14F-4D97-AF65-F5344CB8AC3E}">
        <p14:creationId xmlns:p14="http://schemas.microsoft.com/office/powerpoint/2010/main" val="266938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_WhiteDottedPatter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C1156-9F48-442B-9650-93B414C8510A}" type="datetimeFigureOut">
              <a:rPr lang="en-GB" smtClean="0"/>
              <a:t>20/05/2020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D0D72C-7A67-4C52-B3B9-1710A04F6D2A}" type="slidenum">
              <a:rPr lang="en-GB" smtClean="0"/>
              <a:t>‹#›</a:t>
            </a:fld>
            <a:endParaRPr lang="en-GB"/>
          </a:p>
        </p:txBody>
      </p:sp>
      <p:sp>
        <p:nvSpPr>
          <p:cNvPr id="6" name="Picture Placeholder 5"/>
          <p:cNvSpPr>
            <a:spLocks noGrp="1"/>
          </p:cNvSpPr>
          <p:nvPr>
            <p:ph type="pic" sz="quarter" idx="13"/>
          </p:nvPr>
        </p:nvSpPr>
        <p:spPr>
          <a:xfrm>
            <a:off x="628650" y="856801"/>
            <a:ext cx="7967663" cy="5270950"/>
          </a:xfrm>
        </p:spPr>
        <p:txBody>
          <a:bodyPr/>
          <a:lstStyle/>
          <a:p>
            <a:endParaRPr lang="en-GB"/>
          </a:p>
        </p:txBody>
      </p:sp>
    </p:spTree>
    <p:extLst>
      <p:ext uri="{BB962C8B-B14F-4D97-AF65-F5344CB8AC3E}">
        <p14:creationId xmlns:p14="http://schemas.microsoft.com/office/powerpoint/2010/main" val="3295457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Pictures_WhiteDottedPatter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C1156-9F48-442B-9650-93B414C8510A}" type="datetimeFigureOut">
              <a:rPr lang="en-GB" smtClean="0"/>
              <a:t>20/05/2020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D0D72C-7A67-4C52-B3B9-1710A04F6D2A}" type="slidenum">
              <a:rPr lang="en-GB" smtClean="0"/>
              <a:t>‹#›</a:t>
            </a:fld>
            <a:endParaRPr lang="en-GB"/>
          </a:p>
        </p:txBody>
      </p:sp>
      <p:sp>
        <p:nvSpPr>
          <p:cNvPr id="6" name="Picture Placeholder 5"/>
          <p:cNvSpPr>
            <a:spLocks noGrp="1"/>
          </p:cNvSpPr>
          <p:nvPr>
            <p:ph type="pic" sz="quarter" idx="13"/>
          </p:nvPr>
        </p:nvSpPr>
        <p:spPr>
          <a:xfrm>
            <a:off x="273600" y="547688"/>
            <a:ext cx="4306338" cy="5600700"/>
          </a:xfrm>
        </p:spPr>
        <p:txBody>
          <a:bodyPr/>
          <a:lstStyle/>
          <a:p>
            <a:endParaRPr lang="en-GB"/>
          </a:p>
        </p:txBody>
      </p:sp>
      <p:sp>
        <p:nvSpPr>
          <p:cNvPr id="8" name="Picture Placeholder 7"/>
          <p:cNvSpPr>
            <a:spLocks noGrp="1"/>
          </p:cNvSpPr>
          <p:nvPr>
            <p:ph type="pic" sz="quarter" idx="14"/>
          </p:nvPr>
        </p:nvSpPr>
        <p:spPr>
          <a:xfrm>
            <a:off x="4651375" y="539750"/>
            <a:ext cx="4233863" cy="5608638"/>
          </a:xfrm>
        </p:spPr>
        <p:txBody>
          <a:bodyPr/>
          <a:lstStyle/>
          <a:p>
            <a:endParaRPr lang="en-GB"/>
          </a:p>
        </p:txBody>
      </p:sp>
    </p:spTree>
    <p:extLst>
      <p:ext uri="{BB962C8B-B14F-4D97-AF65-F5344CB8AC3E}">
        <p14:creationId xmlns:p14="http://schemas.microsoft.com/office/powerpoint/2010/main" val="2324902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_WhiteDottedPatter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1C1156-9F48-442B-9650-93B414C8510A}" type="datetimeFigureOut">
              <a:rPr lang="en-GB" smtClean="0"/>
              <a:t>20/05/2020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2813578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_WhiteDottedPatter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1C1156-9F48-442B-9650-93B414C8510A}" type="datetimeFigureOut">
              <a:rPr lang="en-GB" smtClean="0"/>
              <a:t>20/05/2020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2525035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_WhiteDottedPatter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1C1156-9F48-442B-9650-93B414C8510A}"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27297690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_WhiteDottedPatter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1C1156-9F48-442B-9650-93B414C8510A}"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41958133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CIPD End Slide with logo">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4401"/>
            <a:ext cx="9144001" cy="6858001"/>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65393" y="494063"/>
            <a:ext cx="1422302" cy="809137"/>
          </a:xfrm>
          <a:prstGeom prst="rect">
            <a:avLst/>
          </a:prstGeom>
        </p:spPr>
      </p:pic>
      <p:sp>
        <p:nvSpPr>
          <p:cNvPr id="2" name="Date Placeholder 1"/>
          <p:cNvSpPr>
            <a:spLocks noGrp="1"/>
          </p:cNvSpPr>
          <p:nvPr>
            <p:ph type="dt" sz="half" idx="10"/>
          </p:nvPr>
        </p:nvSpPr>
        <p:spPr/>
        <p:txBody>
          <a:bodyPr/>
          <a:lstStyle>
            <a:lvl1pPr>
              <a:defRPr>
                <a:solidFill>
                  <a:schemeClr val="bg1"/>
                </a:solidFill>
              </a:defRPr>
            </a:lvl1pPr>
          </a:lstStyle>
          <a:p>
            <a:fld id="{111C1156-9F48-442B-9650-93B414C8510A}" type="datetimeFigureOut">
              <a:rPr lang="en-GB" smtClean="0"/>
              <a:pPr/>
              <a:t>20/05/2020</a:t>
            </a:fld>
            <a:endParaRPr lang="en-GB"/>
          </a:p>
        </p:txBody>
      </p:sp>
      <p:sp>
        <p:nvSpPr>
          <p:cNvPr id="3" name="Footer Placeholder 2"/>
          <p:cNvSpPr>
            <a:spLocks noGrp="1"/>
          </p:cNvSpPr>
          <p:nvPr>
            <p:ph type="ftr" sz="quarter" idx="11"/>
          </p:nvPr>
        </p:nvSpPr>
        <p:spPr/>
        <p:txBody>
          <a:bodyPr/>
          <a:lstStyle>
            <a:lvl1pPr>
              <a:defRPr>
                <a:solidFill>
                  <a:schemeClr val="bg1"/>
                </a:solidFill>
              </a:defRPr>
            </a:lvl1pPr>
          </a:lstStyle>
          <a:p>
            <a:endParaRPr lang="en-GB"/>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56D0D72C-7A67-4C52-B3B9-1710A04F6D2A}" type="slidenum">
              <a:rPr lang="en-GB" smtClean="0"/>
              <a:pPr/>
              <a:t>‹#›</a:t>
            </a:fld>
            <a:endParaRPr lang="en-GB"/>
          </a:p>
        </p:txBody>
      </p:sp>
    </p:spTree>
    <p:extLst>
      <p:ext uri="{BB962C8B-B14F-4D97-AF65-F5344CB8AC3E}">
        <p14:creationId xmlns:p14="http://schemas.microsoft.com/office/powerpoint/2010/main" val="36532939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_PurpleDottedPattern">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1C1156-9F48-442B-9650-93B414C8510A}"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42677093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_PurpleDottedPatter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1C1156-9F48-442B-9650-93B414C8510A}"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20909351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_PurpleDottedPatter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rgbClr val="58595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1C1156-9F48-442B-9650-93B414C8510A}"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1379185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lternate section break or opening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11C1156-9F48-442B-9650-93B414C8510A}" type="datetimeFigureOut">
              <a:rPr lang="en-GB" smtClean="0"/>
              <a:pPr/>
              <a:t>20/05/2020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D0D72C-7A67-4C52-B3B9-1710A04F6D2A}" type="slidenum">
              <a:rPr lang="en-GB" smtClean="0"/>
              <a:pPr/>
              <a:t>‹#›</a:t>
            </a:fld>
            <a:endParaRPr lang="en-GB"/>
          </a:p>
        </p:txBody>
      </p: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11349" r="-26553"/>
          <a:stretch/>
        </p:blipFill>
        <p:spPr>
          <a:xfrm>
            <a:off x="-5806" y="-1526"/>
            <a:ext cx="12092445" cy="6992874"/>
          </a:xfrm>
          <a:prstGeom prst="rect">
            <a:avLst/>
          </a:prstGeom>
        </p:spPr>
      </p:pic>
      <p:pic>
        <p:nvPicPr>
          <p:cNvPr id="8" name="Picture 7"/>
          <p:cNvPicPr>
            <a:picLocks noChangeAspect="1"/>
          </p:cNvPicPr>
          <p:nvPr userDrawn="1"/>
        </p:nvPicPr>
        <p:blipFill>
          <a:blip r:embed="rId3" cstate="print"/>
          <a:stretch>
            <a:fillRect/>
          </a:stretch>
        </p:blipFill>
        <p:spPr>
          <a:xfrm>
            <a:off x="7293171" y="493200"/>
            <a:ext cx="1441850" cy="824612"/>
          </a:xfrm>
          <a:prstGeom prst="rect">
            <a:avLst/>
          </a:prstGeom>
        </p:spPr>
      </p:pic>
      <p:sp>
        <p:nvSpPr>
          <p:cNvPr id="10" name="TextBox 9"/>
          <p:cNvSpPr txBox="1">
            <a:spLocks noChangeAspect="1"/>
          </p:cNvSpPr>
          <p:nvPr userDrawn="1"/>
        </p:nvSpPr>
        <p:spPr>
          <a:xfrm>
            <a:off x="-1" y="1524002"/>
            <a:ext cx="4564743" cy="2663369"/>
          </a:xfrm>
          <a:prstGeom prst="rect">
            <a:avLst/>
          </a:prstGeom>
          <a:solidFill>
            <a:srgbClr val="58595B">
              <a:alpha val="81000"/>
            </a:srgbClr>
          </a:solidFill>
        </p:spPr>
        <p:txBody>
          <a:bodyPr wrap="square" rtlCol="0">
            <a:normAutofit/>
          </a:bodyPr>
          <a:lstStyle/>
          <a:p>
            <a:endParaRPr lang="en-US" sz="2800" baseline="0" dirty="0">
              <a:solidFill>
                <a:schemeClr val="bg1"/>
              </a:solidFill>
            </a:endParaRPr>
          </a:p>
        </p:txBody>
      </p:sp>
      <p:sp>
        <p:nvSpPr>
          <p:cNvPr id="11" name="Title 1"/>
          <p:cNvSpPr>
            <a:spLocks noGrp="1"/>
          </p:cNvSpPr>
          <p:nvPr>
            <p:ph type="title"/>
          </p:nvPr>
        </p:nvSpPr>
        <p:spPr>
          <a:xfrm>
            <a:off x="159196" y="1761558"/>
            <a:ext cx="4184204" cy="2299453"/>
          </a:xfrm>
        </p:spPr>
        <p:txBody>
          <a:bodyPr anchor="ctr" anchorCtr="0"/>
          <a:lstStyle>
            <a:lvl1pPr>
              <a:defRPr sz="32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410133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_PurpleDottedPatter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46400"/>
            <a:ext cx="3886200" cy="4830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46400"/>
            <a:ext cx="3886200" cy="4830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1C1156-9F48-442B-9650-93B414C8510A}" type="datetimeFigureOut">
              <a:rPr lang="en-GB" smtClean="0"/>
              <a:t>20/05/2020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32723201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_PurpleDottedPatter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1C1156-9F48-442B-9650-93B414C8510A}" type="datetimeFigureOut">
              <a:rPr lang="en-GB" smtClean="0"/>
              <a:t>20/05/2020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6217178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_PurpleDottedPatter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1C1156-9F48-442B-9650-93B414C8510A}" type="datetimeFigureOut">
              <a:rPr lang="en-GB" smtClean="0"/>
              <a:t>20/05/2020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11584189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_PurpleDottedPatter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C1156-9F48-442B-9650-93B414C8510A}" type="datetimeFigureOut">
              <a:rPr lang="en-GB" smtClean="0"/>
              <a:t>20/05/2020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24408957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_PurpleDottedPatter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C1156-9F48-442B-9650-93B414C8510A}" type="datetimeFigureOut">
              <a:rPr lang="en-GB" smtClean="0"/>
              <a:t>20/05/2020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D0D72C-7A67-4C52-B3B9-1710A04F6D2A}" type="slidenum">
              <a:rPr lang="en-GB" smtClean="0"/>
              <a:t>‹#›</a:t>
            </a:fld>
            <a:endParaRPr lang="en-GB"/>
          </a:p>
        </p:txBody>
      </p:sp>
      <p:sp>
        <p:nvSpPr>
          <p:cNvPr id="6" name="Picture Placeholder 5"/>
          <p:cNvSpPr>
            <a:spLocks noGrp="1"/>
          </p:cNvSpPr>
          <p:nvPr>
            <p:ph type="pic" sz="quarter" idx="13"/>
          </p:nvPr>
        </p:nvSpPr>
        <p:spPr>
          <a:xfrm>
            <a:off x="628650" y="856801"/>
            <a:ext cx="7967663" cy="5270950"/>
          </a:xfrm>
        </p:spPr>
        <p:txBody>
          <a:bodyPr/>
          <a:lstStyle/>
          <a:p>
            <a:endParaRPr lang="en-GB"/>
          </a:p>
        </p:txBody>
      </p:sp>
    </p:spTree>
    <p:extLst>
      <p:ext uri="{BB962C8B-B14F-4D97-AF65-F5344CB8AC3E}">
        <p14:creationId xmlns:p14="http://schemas.microsoft.com/office/powerpoint/2010/main" val="38366300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Pictures_PurpleDottedPatter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C1156-9F48-442B-9650-93B414C8510A}" type="datetimeFigureOut">
              <a:rPr lang="en-GB" smtClean="0"/>
              <a:t>20/05/2020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D0D72C-7A67-4C52-B3B9-1710A04F6D2A}" type="slidenum">
              <a:rPr lang="en-GB" smtClean="0"/>
              <a:t>‹#›</a:t>
            </a:fld>
            <a:endParaRPr lang="en-GB"/>
          </a:p>
        </p:txBody>
      </p:sp>
      <p:sp>
        <p:nvSpPr>
          <p:cNvPr id="6" name="Picture Placeholder 5"/>
          <p:cNvSpPr>
            <a:spLocks noGrp="1"/>
          </p:cNvSpPr>
          <p:nvPr>
            <p:ph type="pic" sz="quarter" idx="13"/>
          </p:nvPr>
        </p:nvSpPr>
        <p:spPr>
          <a:xfrm>
            <a:off x="273600" y="547688"/>
            <a:ext cx="4306338" cy="5600700"/>
          </a:xfrm>
        </p:spPr>
        <p:txBody>
          <a:bodyPr/>
          <a:lstStyle/>
          <a:p>
            <a:endParaRPr lang="en-GB"/>
          </a:p>
        </p:txBody>
      </p:sp>
      <p:sp>
        <p:nvSpPr>
          <p:cNvPr id="8" name="Picture Placeholder 7"/>
          <p:cNvSpPr>
            <a:spLocks noGrp="1"/>
          </p:cNvSpPr>
          <p:nvPr>
            <p:ph type="pic" sz="quarter" idx="14"/>
          </p:nvPr>
        </p:nvSpPr>
        <p:spPr>
          <a:xfrm>
            <a:off x="4651375" y="539750"/>
            <a:ext cx="4233863" cy="5608638"/>
          </a:xfrm>
        </p:spPr>
        <p:txBody>
          <a:bodyPr/>
          <a:lstStyle/>
          <a:p>
            <a:endParaRPr lang="en-GB"/>
          </a:p>
        </p:txBody>
      </p:sp>
    </p:spTree>
    <p:extLst>
      <p:ext uri="{BB962C8B-B14F-4D97-AF65-F5344CB8AC3E}">
        <p14:creationId xmlns:p14="http://schemas.microsoft.com/office/powerpoint/2010/main" val="11136128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_PurpleDottedPatter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1C1156-9F48-442B-9650-93B414C8510A}" type="datetimeFigureOut">
              <a:rPr lang="en-GB" smtClean="0"/>
              <a:t>20/05/2020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16014420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_PurpleDottedPatter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1C1156-9F48-442B-9650-93B414C8510A}" type="datetimeFigureOut">
              <a:rPr lang="en-GB" smtClean="0"/>
              <a:t>20/05/2020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6998524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_PurpleDottedPatter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1C1156-9F48-442B-9650-93B414C8510A}"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22320473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_PurpleDottedPatter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1C1156-9F48-442B-9650-93B414C8510A}"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367572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_WhiteDottedPattern">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2312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1C1156-9F48-442B-9650-93B414C8510A}"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38549235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_SlateDottedPattern">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1C1156-9F48-442B-9650-93B414C8510A}"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4433238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_SlateDottedPatter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1C1156-9F48-442B-9650-93B414C8510A}"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30177659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_SlateDottedPatter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rgbClr val="58595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1C1156-9F48-442B-9650-93B414C8510A}"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32647843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_SlateDottedPatter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46400"/>
            <a:ext cx="3886200" cy="4830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46400"/>
            <a:ext cx="3886200" cy="4830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1C1156-9F48-442B-9650-93B414C8510A}" type="datetimeFigureOut">
              <a:rPr lang="en-GB" smtClean="0"/>
              <a:t>20/05/2020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35868907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_SlateDottedPatter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1C1156-9F48-442B-9650-93B414C8510A}" type="datetimeFigureOut">
              <a:rPr lang="en-GB" smtClean="0"/>
              <a:t>20/05/2020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6109254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_SlateDottedPatter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1C1156-9F48-442B-9650-93B414C8510A}" type="datetimeFigureOut">
              <a:rPr lang="en-GB" smtClean="0"/>
              <a:t>20/05/2020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25564463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_SlateDottedPatter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C1156-9F48-442B-9650-93B414C8510A}" type="datetimeFigureOut">
              <a:rPr lang="en-GB" smtClean="0"/>
              <a:t>20/05/2020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68796171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Picture_SlateDottedPatter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C1156-9F48-442B-9650-93B414C8510A}" type="datetimeFigureOut">
              <a:rPr lang="en-GB" smtClean="0"/>
              <a:t>20/05/2020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D0D72C-7A67-4C52-B3B9-1710A04F6D2A}" type="slidenum">
              <a:rPr lang="en-GB" smtClean="0"/>
              <a:t>‹#›</a:t>
            </a:fld>
            <a:endParaRPr lang="en-GB"/>
          </a:p>
        </p:txBody>
      </p:sp>
      <p:sp>
        <p:nvSpPr>
          <p:cNvPr id="6" name="Picture Placeholder 5"/>
          <p:cNvSpPr>
            <a:spLocks noGrp="1"/>
          </p:cNvSpPr>
          <p:nvPr>
            <p:ph type="pic" sz="quarter" idx="13"/>
          </p:nvPr>
        </p:nvSpPr>
        <p:spPr>
          <a:xfrm>
            <a:off x="628650" y="856801"/>
            <a:ext cx="7967663" cy="5270950"/>
          </a:xfrm>
        </p:spPr>
        <p:txBody>
          <a:bodyPr/>
          <a:lstStyle/>
          <a:p>
            <a:endParaRPr lang="en-GB"/>
          </a:p>
        </p:txBody>
      </p:sp>
    </p:spTree>
    <p:extLst>
      <p:ext uri="{BB962C8B-B14F-4D97-AF65-F5344CB8AC3E}">
        <p14:creationId xmlns:p14="http://schemas.microsoft.com/office/powerpoint/2010/main" val="31127649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wo Pictures_SlateDottedPatter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C1156-9F48-442B-9650-93B414C8510A}" type="datetimeFigureOut">
              <a:rPr lang="en-GB" smtClean="0"/>
              <a:t>20/05/2020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D0D72C-7A67-4C52-B3B9-1710A04F6D2A}" type="slidenum">
              <a:rPr lang="en-GB" smtClean="0"/>
              <a:t>‹#›</a:t>
            </a:fld>
            <a:endParaRPr lang="en-GB"/>
          </a:p>
        </p:txBody>
      </p:sp>
      <p:sp>
        <p:nvSpPr>
          <p:cNvPr id="6" name="Picture Placeholder 5"/>
          <p:cNvSpPr>
            <a:spLocks noGrp="1"/>
          </p:cNvSpPr>
          <p:nvPr>
            <p:ph type="pic" sz="quarter" idx="13"/>
          </p:nvPr>
        </p:nvSpPr>
        <p:spPr>
          <a:xfrm>
            <a:off x="273600" y="547688"/>
            <a:ext cx="4306338" cy="5600700"/>
          </a:xfrm>
        </p:spPr>
        <p:txBody>
          <a:bodyPr/>
          <a:lstStyle/>
          <a:p>
            <a:endParaRPr lang="en-GB"/>
          </a:p>
        </p:txBody>
      </p:sp>
      <p:sp>
        <p:nvSpPr>
          <p:cNvPr id="8" name="Picture Placeholder 7"/>
          <p:cNvSpPr>
            <a:spLocks noGrp="1"/>
          </p:cNvSpPr>
          <p:nvPr>
            <p:ph type="pic" sz="quarter" idx="14"/>
          </p:nvPr>
        </p:nvSpPr>
        <p:spPr>
          <a:xfrm>
            <a:off x="4651375" y="539750"/>
            <a:ext cx="4233863" cy="5608638"/>
          </a:xfrm>
        </p:spPr>
        <p:txBody>
          <a:bodyPr/>
          <a:lstStyle/>
          <a:p>
            <a:endParaRPr lang="en-GB"/>
          </a:p>
        </p:txBody>
      </p:sp>
    </p:spTree>
    <p:extLst>
      <p:ext uri="{BB962C8B-B14F-4D97-AF65-F5344CB8AC3E}">
        <p14:creationId xmlns:p14="http://schemas.microsoft.com/office/powerpoint/2010/main" val="24700143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_SlateDottedPatter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1C1156-9F48-442B-9650-93B414C8510A}" type="datetimeFigureOut">
              <a:rPr lang="en-GB" smtClean="0"/>
              <a:t>20/05/2020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2437241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_WhiteDottedPattern">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1C1156-9F48-442B-9650-93B414C8510A}"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318034130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_SlateDottedPatter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1C1156-9F48-442B-9650-93B414C8510A}" type="datetimeFigureOut">
              <a:rPr lang="en-GB" smtClean="0"/>
              <a:t>20/05/2020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31380593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_SlateDottedPatter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1C1156-9F48-442B-9650-93B414C8510A}"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222128652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_SlateDottedPatter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1C1156-9F48-442B-9650-93B414C8510A}"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36500313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_WhitePlain">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1C1156-9F48-442B-9650-93B414C8510A}"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D0D72C-7A67-4C52-B3B9-1710A04F6D2A}" type="slidenum">
              <a:rPr lang="en-GB" smtClean="0"/>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6650" y="331480"/>
            <a:ext cx="1422000" cy="483215"/>
          </a:xfrm>
          <a:prstGeom prst="rect">
            <a:avLst/>
          </a:prstGeom>
        </p:spPr>
      </p:pic>
    </p:spTree>
    <p:extLst>
      <p:ext uri="{BB962C8B-B14F-4D97-AF65-F5344CB8AC3E}">
        <p14:creationId xmlns:p14="http://schemas.microsoft.com/office/powerpoint/2010/main" val="9237250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_WhitePla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1C1156-9F48-442B-9650-93B414C8510A}"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16358196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_WhitePlai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rgbClr val="58595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1C1156-9F48-442B-9650-93B414C8510A}"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D0D72C-7A67-4C52-B3B9-1710A04F6D2A}" type="slidenum">
              <a:rPr lang="en-GB" smtClean="0"/>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6650" y="331480"/>
            <a:ext cx="1422000" cy="483215"/>
          </a:xfrm>
          <a:prstGeom prst="rect">
            <a:avLst/>
          </a:prstGeom>
        </p:spPr>
      </p:pic>
    </p:spTree>
    <p:extLst>
      <p:ext uri="{BB962C8B-B14F-4D97-AF65-F5344CB8AC3E}">
        <p14:creationId xmlns:p14="http://schemas.microsoft.com/office/powerpoint/2010/main" val="4493517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_WhitePla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46400"/>
            <a:ext cx="3886200" cy="4830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46400"/>
            <a:ext cx="3886200" cy="4830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1C1156-9F48-442B-9650-93B414C8510A}" type="datetimeFigureOut">
              <a:rPr lang="en-GB" smtClean="0"/>
              <a:t>20/05/2020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376981003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_WhitePlai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1C1156-9F48-442B-9650-93B414C8510A}" type="datetimeFigureOut">
              <a:rPr lang="en-GB" smtClean="0"/>
              <a:t>20/05/2020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354966305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_WhitePla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1C1156-9F48-442B-9650-93B414C8510A}" type="datetimeFigureOut">
              <a:rPr lang="en-GB" smtClean="0"/>
              <a:t>20/05/2020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356030692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_WhitePlai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C1156-9F48-442B-9650-93B414C8510A}" type="datetimeFigureOut">
              <a:rPr lang="en-GB" smtClean="0"/>
              <a:t>20/05/2020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2940302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_WhiteDottedPatter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rgbClr val="58595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1C1156-9F48-442B-9650-93B414C8510A}"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253067885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Picture_WhitePlai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C1156-9F48-442B-9650-93B414C8510A}" type="datetimeFigureOut">
              <a:rPr lang="en-GB" smtClean="0"/>
              <a:t>20/05/2020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D0D72C-7A67-4C52-B3B9-1710A04F6D2A}" type="slidenum">
              <a:rPr lang="en-GB" smtClean="0"/>
              <a:t>‹#›</a:t>
            </a:fld>
            <a:endParaRPr lang="en-GB"/>
          </a:p>
        </p:txBody>
      </p:sp>
      <p:sp>
        <p:nvSpPr>
          <p:cNvPr id="6" name="Picture Placeholder 5"/>
          <p:cNvSpPr>
            <a:spLocks noGrp="1"/>
          </p:cNvSpPr>
          <p:nvPr>
            <p:ph type="pic" sz="quarter" idx="13"/>
          </p:nvPr>
        </p:nvSpPr>
        <p:spPr>
          <a:xfrm>
            <a:off x="628650" y="856801"/>
            <a:ext cx="7967663" cy="5270950"/>
          </a:xfrm>
        </p:spPr>
        <p:txBody>
          <a:bodyPr/>
          <a:lstStyle/>
          <a:p>
            <a:endParaRPr lang="en-GB"/>
          </a:p>
        </p:txBody>
      </p:sp>
    </p:spTree>
    <p:extLst>
      <p:ext uri="{BB962C8B-B14F-4D97-AF65-F5344CB8AC3E}">
        <p14:creationId xmlns:p14="http://schemas.microsoft.com/office/powerpoint/2010/main" val="395154095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wo Pictues_WhitePlai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C1156-9F48-442B-9650-93B414C8510A}" type="datetimeFigureOut">
              <a:rPr lang="en-GB" smtClean="0"/>
              <a:t>20/05/2020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D0D72C-7A67-4C52-B3B9-1710A04F6D2A}" type="slidenum">
              <a:rPr lang="en-GB" smtClean="0"/>
              <a:t>‹#›</a:t>
            </a:fld>
            <a:endParaRPr lang="en-GB"/>
          </a:p>
        </p:txBody>
      </p:sp>
      <p:sp>
        <p:nvSpPr>
          <p:cNvPr id="6" name="Picture Placeholder 5"/>
          <p:cNvSpPr>
            <a:spLocks noGrp="1"/>
          </p:cNvSpPr>
          <p:nvPr>
            <p:ph type="pic" sz="quarter" idx="13"/>
          </p:nvPr>
        </p:nvSpPr>
        <p:spPr>
          <a:xfrm>
            <a:off x="273600" y="547688"/>
            <a:ext cx="4306338" cy="5600700"/>
          </a:xfrm>
        </p:spPr>
        <p:txBody>
          <a:bodyPr/>
          <a:lstStyle/>
          <a:p>
            <a:endParaRPr lang="en-GB"/>
          </a:p>
        </p:txBody>
      </p:sp>
      <p:sp>
        <p:nvSpPr>
          <p:cNvPr id="8" name="Picture Placeholder 7"/>
          <p:cNvSpPr>
            <a:spLocks noGrp="1"/>
          </p:cNvSpPr>
          <p:nvPr>
            <p:ph type="pic" sz="quarter" idx="14"/>
          </p:nvPr>
        </p:nvSpPr>
        <p:spPr>
          <a:xfrm>
            <a:off x="4651375" y="539750"/>
            <a:ext cx="4233863" cy="5608638"/>
          </a:xfrm>
        </p:spPr>
        <p:txBody>
          <a:bodyPr/>
          <a:lstStyle/>
          <a:p>
            <a:endParaRPr lang="en-GB"/>
          </a:p>
        </p:txBody>
      </p:sp>
    </p:spTree>
    <p:extLst>
      <p:ext uri="{BB962C8B-B14F-4D97-AF65-F5344CB8AC3E}">
        <p14:creationId xmlns:p14="http://schemas.microsoft.com/office/powerpoint/2010/main" val="82824519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_WhitePlai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1C1156-9F48-442B-9650-93B414C8510A}" type="datetimeFigureOut">
              <a:rPr lang="en-GB" smtClean="0"/>
              <a:t>20/05/2020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306253098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_WhitePlai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1C1156-9F48-442B-9650-93B414C8510A}" type="datetimeFigureOut">
              <a:rPr lang="en-GB" smtClean="0"/>
              <a:t>20/05/2020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80616219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_WhitePla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1C1156-9F48-442B-9650-93B414C8510A}"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189918231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_WhitePla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1C1156-9F48-442B-9650-93B414C8510A}"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1003581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_WhiteDottedPatter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46400"/>
            <a:ext cx="3886200" cy="4830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46400"/>
            <a:ext cx="3886200" cy="4830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1C1156-9F48-442B-9650-93B414C8510A}" type="datetimeFigureOut">
              <a:rPr lang="en-GB" smtClean="0"/>
              <a:t>20/05/2020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2415575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_WhiteDottedPatter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1C1156-9F48-442B-9650-93B414C8510A}" type="datetimeFigureOut">
              <a:rPr lang="en-GB" smtClean="0"/>
              <a:t>20/05/2020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4037905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_WhiteDottedPatter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1C1156-9F48-442B-9650-93B414C8510A}" type="datetimeFigureOut">
              <a:rPr lang="en-GB" smtClean="0"/>
              <a:t>20/05/2020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2541087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_WhiteDottedPatter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C1156-9F48-442B-9650-93B414C8510A}" type="datetimeFigureOut">
              <a:rPr lang="en-GB" smtClean="0"/>
              <a:t>20/05/2020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D0D72C-7A67-4C52-B3B9-1710A04F6D2A}" type="slidenum">
              <a:rPr lang="en-GB" smtClean="0"/>
              <a:t>‹#›</a:t>
            </a:fld>
            <a:endParaRPr lang="en-GB"/>
          </a:p>
        </p:txBody>
      </p:sp>
    </p:spTree>
    <p:extLst>
      <p:ext uri="{BB962C8B-B14F-4D97-AF65-F5344CB8AC3E}">
        <p14:creationId xmlns:p14="http://schemas.microsoft.com/office/powerpoint/2010/main" val="4064036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6" Type="http://schemas.openxmlformats.org/officeDocument/2006/relationships/image" Target="../media/image2.png"/><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7.png"/><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6" Type="http://schemas.openxmlformats.org/officeDocument/2006/relationships/image" Target="../media/image2.png"/><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image" Target="../media/image7.png"/><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
            <a:ext cx="7886700" cy="12312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21624"/>
            <a:ext cx="7886700" cy="489917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rgbClr val="58595B"/>
                </a:solidFill>
                <a:latin typeface="Arial" panose="020B0604020202020204" pitchFamily="34" charset="0"/>
                <a:cs typeface="Arial" panose="020B0604020202020204" pitchFamily="34" charset="0"/>
              </a:defRPr>
            </a:lvl1pPr>
          </a:lstStyle>
          <a:p>
            <a:fld id="{111C1156-9F48-442B-9650-93B414C8510A}" type="datetimeFigureOut">
              <a:rPr lang="en-GB" smtClean="0"/>
              <a:pPr/>
              <a:t>20/05/2020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rgbClr val="58595B"/>
                </a:solidFill>
                <a:latin typeface="Arial" panose="020B0604020202020204" pitchFamily="34" charset="0"/>
                <a:cs typeface="Arial" panose="020B0604020202020204" pitchFamily="34" charset="0"/>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rgbClr val="58595B"/>
                </a:solidFill>
                <a:latin typeface="Arial" panose="020B0604020202020204" pitchFamily="34" charset="0"/>
                <a:cs typeface="Arial" panose="020B0604020202020204" pitchFamily="34" charset="0"/>
              </a:defRPr>
            </a:lvl1pPr>
          </a:lstStyle>
          <a:p>
            <a:fld id="{56D0D72C-7A67-4C52-B3B9-1710A04F6D2A}" type="slidenum">
              <a:rPr lang="en-GB" smtClean="0"/>
              <a:pPr/>
              <a:t>‹#›</a:t>
            </a:fld>
            <a:endParaRPr lang="en-GB"/>
          </a:p>
        </p:txBody>
      </p:sp>
      <p:pic>
        <p:nvPicPr>
          <p:cNvPr id="8" name="Picture 7"/>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7345524" y="5059524"/>
            <a:ext cx="1798476" cy="1798476"/>
          </a:xfrm>
          <a:prstGeom prst="rect">
            <a:avLst/>
          </a:prstGeom>
        </p:spPr>
      </p:pic>
      <p:pic>
        <p:nvPicPr>
          <p:cNvPr id="9" name="Picture 8"/>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621083" y="6363946"/>
            <a:ext cx="786059" cy="270000"/>
          </a:xfrm>
          <a:prstGeom prst="rect">
            <a:avLst/>
          </a:prstGeom>
        </p:spPr>
      </p:pic>
    </p:spTree>
    <p:extLst>
      <p:ext uri="{BB962C8B-B14F-4D97-AF65-F5344CB8AC3E}">
        <p14:creationId xmlns:p14="http://schemas.microsoft.com/office/powerpoint/2010/main" val="1173112174"/>
      </p:ext>
    </p:extLst>
  </p:cSld>
  <p:clrMap bg1="lt1" tx1="dk1" bg2="lt2" tx2="dk2" accent1="accent1" accent2="accent2" accent3="accent3" accent4="accent4" accent5="accent5" accent6="accent6" hlink="hlink" folHlink="folHlink"/>
  <p:sldLayoutIdLst>
    <p:sldLayoutId id="2147483755" r:id="rId1"/>
    <p:sldLayoutId id="2147483757" r:id="rId2"/>
    <p:sldLayoutId id="2147483662" r:id="rId3"/>
    <p:sldLayoutId id="2147483661" r:id="rId4"/>
    <p:sldLayoutId id="2147483663" r:id="rId5"/>
    <p:sldLayoutId id="2147483664" r:id="rId6"/>
    <p:sldLayoutId id="2147483665" r:id="rId7"/>
    <p:sldLayoutId id="2147483666" r:id="rId8"/>
    <p:sldLayoutId id="2147483667" r:id="rId9"/>
    <p:sldLayoutId id="2147483672" r:id="rId10"/>
    <p:sldLayoutId id="2147483712" r:id="rId11"/>
    <p:sldLayoutId id="2147483668" r:id="rId12"/>
    <p:sldLayoutId id="2147483669" r:id="rId13"/>
    <p:sldLayoutId id="2147483670" r:id="rId14"/>
    <p:sldLayoutId id="2147483671" r:id="rId15"/>
    <p:sldLayoutId id="2147483756" r:id="rId16"/>
  </p:sldLayoutIdLst>
  <p:txStyles>
    <p:titleStyle>
      <a:lvl1pPr algn="l" defTabSz="914400" rtl="0" eaLnBrk="1" latinLnBrk="0" hangingPunct="1">
        <a:lnSpc>
          <a:spcPct val="90000"/>
        </a:lnSpc>
        <a:spcBef>
          <a:spcPct val="0"/>
        </a:spcBef>
        <a:buNone/>
        <a:defRPr sz="3800" kern="1200">
          <a:solidFill>
            <a:srgbClr val="520D5D"/>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DA1D52"/>
        </a:buClr>
        <a:buFont typeface="Arial" panose="020B0604020202020204" pitchFamily="34" charset="0"/>
        <a:buChar char="•"/>
        <a:defRPr sz="2500" kern="1200" baseline="0">
          <a:solidFill>
            <a:srgbClr val="58595B"/>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DA1D52"/>
        </a:buClr>
        <a:buFont typeface="Arial" panose="020B0604020202020204" pitchFamily="34" charset="0"/>
        <a:buChar char="•"/>
        <a:defRPr sz="2000" kern="1200">
          <a:solidFill>
            <a:srgbClr val="58595B"/>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DA1D52"/>
        </a:buClr>
        <a:buFont typeface="Arial" panose="020B0604020202020204" pitchFamily="34" charset="0"/>
        <a:buChar char="•"/>
        <a:defRPr sz="2000" kern="1200">
          <a:solidFill>
            <a:srgbClr val="58595B"/>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DA1D52"/>
        </a:buClr>
        <a:buFont typeface="Arial" panose="020B0604020202020204" pitchFamily="34" charset="0"/>
        <a:buChar char="•"/>
        <a:defRPr sz="1800" kern="1200">
          <a:solidFill>
            <a:srgbClr val="58595B"/>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DA1D52"/>
        </a:buClr>
        <a:buFont typeface="Arial" panose="020B0604020202020204" pitchFamily="34" charset="0"/>
        <a:buChar char="•"/>
        <a:defRPr sz="1800" kern="1200">
          <a:solidFill>
            <a:srgbClr val="58595B"/>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DBD3E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
            <a:ext cx="7886700" cy="12312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21624"/>
            <a:ext cx="7886700" cy="489917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rgbClr val="58595B"/>
                </a:solidFill>
                <a:latin typeface="Arial" panose="020B0604020202020204" pitchFamily="34" charset="0"/>
                <a:cs typeface="Arial" panose="020B0604020202020204" pitchFamily="34" charset="0"/>
              </a:defRPr>
            </a:lvl1pPr>
          </a:lstStyle>
          <a:p>
            <a:fld id="{111C1156-9F48-442B-9650-93B414C8510A}" type="datetimeFigureOut">
              <a:rPr lang="en-GB" smtClean="0"/>
              <a:pPr/>
              <a:t>20/05/2020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rgbClr val="58595B"/>
                </a:solidFill>
                <a:latin typeface="Arial" panose="020B0604020202020204" pitchFamily="34" charset="0"/>
                <a:cs typeface="Arial" panose="020B0604020202020204" pitchFamily="34" charset="0"/>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rgbClr val="58595B"/>
                </a:solidFill>
                <a:latin typeface="Arial" panose="020B0604020202020204" pitchFamily="34" charset="0"/>
                <a:cs typeface="Arial" panose="020B0604020202020204" pitchFamily="34" charset="0"/>
              </a:defRPr>
            </a:lvl1pPr>
          </a:lstStyle>
          <a:p>
            <a:fld id="{56D0D72C-7A67-4C52-B3B9-1710A04F6D2A}" type="slidenum">
              <a:rPr lang="en-GB" smtClean="0"/>
              <a:pPr/>
              <a:t>‹#›</a:t>
            </a:fld>
            <a:endParaRPr lang="en-GB"/>
          </a:p>
        </p:txBody>
      </p:sp>
      <p:pic>
        <p:nvPicPr>
          <p:cNvPr id="9" name="Picture 8"/>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345524" y="5059524"/>
            <a:ext cx="1798476" cy="1798476"/>
          </a:xfrm>
          <a:prstGeom prst="rect">
            <a:avLst/>
          </a:prstGeom>
        </p:spPr>
      </p:pic>
      <p:pic>
        <p:nvPicPr>
          <p:cNvPr id="8" name="Picture 7"/>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621083" y="6363946"/>
            <a:ext cx="786059" cy="270000"/>
          </a:xfrm>
          <a:prstGeom prst="rect">
            <a:avLst/>
          </a:prstGeom>
        </p:spPr>
      </p:pic>
    </p:spTree>
    <p:extLst>
      <p:ext uri="{BB962C8B-B14F-4D97-AF65-F5344CB8AC3E}">
        <p14:creationId xmlns:p14="http://schemas.microsoft.com/office/powerpoint/2010/main" val="84750610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Lst>
  <p:txStyles>
    <p:titleStyle>
      <a:lvl1pPr algn="l" defTabSz="914400" rtl="0" eaLnBrk="1" latinLnBrk="0" hangingPunct="1">
        <a:lnSpc>
          <a:spcPct val="90000"/>
        </a:lnSpc>
        <a:spcBef>
          <a:spcPct val="0"/>
        </a:spcBef>
        <a:buNone/>
        <a:defRPr sz="3800" kern="1200">
          <a:solidFill>
            <a:srgbClr val="520D5D"/>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DA1D52"/>
        </a:buClr>
        <a:buFont typeface="Arial" panose="020B0604020202020204" pitchFamily="34" charset="0"/>
        <a:buChar char="•"/>
        <a:defRPr sz="2500" kern="1200">
          <a:solidFill>
            <a:srgbClr val="58595B"/>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DA1D52"/>
        </a:buClr>
        <a:buFont typeface="Arial" panose="020B0604020202020204" pitchFamily="34" charset="0"/>
        <a:buChar char="•"/>
        <a:defRPr sz="2000" kern="1200">
          <a:solidFill>
            <a:srgbClr val="58595B"/>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DA1D52"/>
        </a:buClr>
        <a:buFont typeface="Arial" panose="020B0604020202020204" pitchFamily="34" charset="0"/>
        <a:buChar char="•"/>
        <a:defRPr sz="2000" kern="1200">
          <a:solidFill>
            <a:srgbClr val="58595B"/>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DA1D52"/>
        </a:buClr>
        <a:buFont typeface="Arial" panose="020B0604020202020204" pitchFamily="34" charset="0"/>
        <a:buChar char="•"/>
        <a:defRPr sz="1800" kern="1200">
          <a:solidFill>
            <a:srgbClr val="58595B"/>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DA1D52"/>
        </a:buClr>
        <a:buFont typeface="Arial" panose="020B0604020202020204" pitchFamily="34" charset="0"/>
        <a:buChar char="•"/>
        <a:defRPr sz="1800" kern="1200">
          <a:solidFill>
            <a:srgbClr val="58595B"/>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DADBD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
            <a:ext cx="7886700" cy="12312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21624"/>
            <a:ext cx="7886700" cy="489917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rgbClr val="58595B"/>
                </a:solidFill>
                <a:latin typeface="Arial" panose="020B0604020202020204" pitchFamily="34" charset="0"/>
                <a:cs typeface="Arial" panose="020B0604020202020204" pitchFamily="34" charset="0"/>
              </a:defRPr>
            </a:lvl1pPr>
          </a:lstStyle>
          <a:p>
            <a:fld id="{111C1156-9F48-442B-9650-93B414C8510A}" type="datetimeFigureOut">
              <a:rPr lang="en-GB" smtClean="0"/>
              <a:pPr/>
              <a:t>20/05/2020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rgbClr val="58595B"/>
                </a:solidFill>
                <a:latin typeface="Arial" panose="020B0604020202020204" pitchFamily="34" charset="0"/>
                <a:cs typeface="Arial" panose="020B0604020202020204" pitchFamily="34" charset="0"/>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rgbClr val="58595B"/>
                </a:solidFill>
                <a:latin typeface="Arial" panose="020B0604020202020204" pitchFamily="34" charset="0"/>
                <a:cs typeface="Arial" panose="020B0604020202020204" pitchFamily="34" charset="0"/>
              </a:defRPr>
            </a:lvl1pPr>
          </a:lstStyle>
          <a:p>
            <a:fld id="{56D0D72C-7A67-4C52-B3B9-1710A04F6D2A}" type="slidenum">
              <a:rPr lang="en-GB" smtClean="0"/>
              <a:pPr/>
              <a:t>‹#›</a:t>
            </a:fld>
            <a:endParaRPr lang="en-GB"/>
          </a:p>
        </p:txBody>
      </p:sp>
      <p:pic>
        <p:nvPicPr>
          <p:cNvPr id="9" name="Picture 8"/>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345524" y="5059524"/>
            <a:ext cx="1798476" cy="1798476"/>
          </a:xfrm>
          <a:prstGeom prst="rect">
            <a:avLst/>
          </a:prstGeom>
        </p:spPr>
      </p:pic>
      <p:pic>
        <p:nvPicPr>
          <p:cNvPr id="8" name="Picture 7"/>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621083" y="6363946"/>
            <a:ext cx="786059" cy="270000"/>
          </a:xfrm>
          <a:prstGeom prst="rect">
            <a:avLst/>
          </a:prstGeom>
        </p:spPr>
      </p:pic>
    </p:spTree>
    <p:extLst>
      <p:ext uri="{BB962C8B-B14F-4D97-AF65-F5344CB8AC3E}">
        <p14:creationId xmlns:p14="http://schemas.microsoft.com/office/powerpoint/2010/main" val="180605915"/>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Lst>
  <p:txStyles>
    <p:titleStyle>
      <a:lvl1pPr algn="l" defTabSz="914400" rtl="0" eaLnBrk="1" latinLnBrk="0" hangingPunct="1">
        <a:lnSpc>
          <a:spcPct val="90000"/>
        </a:lnSpc>
        <a:spcBef>
          <a:spcPct val="0"/>
        </a:spcBef>
        <a:buNone/>
        <a:defRPr sz="3800" kern="1200">
          <a:solidFill>
            <a:srgbClr val="520D5D"/>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DA1D52"/>
        </a:buClr>
        <a:buFont typeface="Arial" panose="020B0604020202020204" pitchFamily="34" charset="0"/>
        <a:buChar char="•"/>
        <a:defRPr sz="2500" kern="1200">
          <a:solidFill>
            <a:srgbClr val="58595B"/>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DA1D52"/>
        </a:buClr>
        <a:buFont typeface="Arial" panose="020B0604020202020204" pitchFamily="34" charset="0"/>
        <a:buChar char="•"/>
        <a:defRPr sz="2000" kern="1200">
          <a:solidFill>
            <a:srgbClr val="58595B"/>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DA1D52"/>
        </a:buClr>
        <a:buFont typeface="Arial" panose="020B0604020202020204" pitchFamily="34" charset="0"/>
        <a:buChar char="•"/>
        <a:defRPr sz="2000" kern="1200">
          <a:solidFill>
            <a:srgbClr val="58595B"/>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DA1D52"/>
        </a:buClr>
        <a:buFont typeface="Arial" panose="020B0604020202020204" pitchFamily="34" charset="0"/>
        <a:buChar char="•"/>
        <a:defRPr sz="1800" kern="1200">
          <a:solidFill>
            <a:srgbClr val="58595B"/>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DA1D52"/>
        </a:buClr>
        <a:buFont typeface="Arial" panose="020B0604020202020204" pitchFamily="34" charset="0"/>
        <a:buChar char="•"/>
        <a:defRPr sz="1800" kern="1200">
          <a:solidFill>
            <a:srgbClr val="58595B"/>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
            <a:ext cx="7886700" cy="12312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21624"/>
            <a:ext cx="7886700" cy="489917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rgbClr val="58595B"/>
                </a:solidFill>
                <a:latin typeface="Arial" panose="020B0604020202020204" pitchFamily="34" charset="0"/>
                <a:cs typeface="Arial" panose="020B0604020202020204" pitchFamily="34" charset="0"/>
              </a:defRPr>
            </a:lvl1pPr>
          </a:lstStyle>
          <a:p>
            <a:fld id="{111C1156-9F48-442B-9650-93B414C8510A}" type="datetimeFigureOut">
              <a:rPr lang="en-GB" smtClean="0"/>
              <a:pPr/>
              <a:t>20/05/2020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rgbClr val="58595B"/>
                </a:solidFill>
                <a:latin typeface="Arial" panose="020B0604020202020204" pitchFamily="34" charset="0"/>
                <a:cs typeface="Arial" panose="020B0604020202020204" pitchFamily="34" charset="0"/>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rgbClr val="58595B"/>
                </a:solidFill>
                <a:latin typeface="Arial" panose="020B0604020202020204" pitchFamily="34" charset="0"/>
                <a:cs typeface="Arial" panose="020B0604020202020204" pitchFamily="34" charset="0"/>
              </a:defRPr>
            </a:lvl1pPr>
          </a:lstStyle>
          <a:p>
            <a:fld id="{56D0D72C-7A67-4C52-B3B9-1710A04F6D2A}" type="slidenum">
              <a:rPr lang="en-GB" smtClean="0"/>
              <a:pPr/>
              <a:t>‹#›</a:t>
            </a:fld>
            <a:endParaRPr lang="en-GB"/>
          </a:p>
        </p:txBody>
      </p:sp>
    </p:spTree>
    <p:extLst>
      <p:ext uri="{BB962C8B-B14F-4D97-AF65-F5344CB8AC3E}">
        <p14:creationId xmlns:p14="http://schemas.microsoft.com/office/powerpoint/2010/main" val="4024760899"/>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Lst>
  <p:txStyles>
    <p:titleStyle>
      <a:lvl1pPr algn="l" defTabSz="914400" rtl="0" eaLnBrk="1" latinLnBrk="0" hangingPunct="1">
        <a:lnSpc>
          <a:spcPct val="90000"/>
        </a:lnSpc>
        <a:spcBef>
          <a:spcPct val="0"/>
        </a:spcBef>
        <a:buNone/>
        <a:defRPr sz="3800" kern="1200">
          <a:solidFill>
            <a:srgbClr val="520D5D"/>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DA1D52"/>
        </a:buClr>
        <a:buFont typeface="Arial" panose="020B0604020202020204" pitchFamily="34" charset="0"/>
        <a:buChar char="•"/>
        <a:defRPr sz="2500" kern="1200">
          <a:solidFill>
            <a:srgbClr val="58595B"/>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DA1D52"/>
        </a:buClr>
        <a:buFont typeface="Arial" panose="020B0604020202020204" pitchFamily="34" charset="0"/>
        <a:buChar char="•"/>
        <a:defRPr sz="2000" kern="1200">
          <a:solidFill>
            <a:srgbClr val="58595B"/>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DA1D52"/>
        </a:buClr>
        <a:buFont typeface="Arial" panose="020B0604020202020204" pitchFamily="34" charset="0"/>
        <a:buChar char="•"/>
        <a:defRPr sz="2000" kern="1200">
          <a:solidFill>
            <a:srgbClr val="58595B"/>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DA1D52"/>
        </a:buClr>
        <a:buFont typeface="Arial" panose="020B0604020202020204" pitchFamily="34" charset="0"/>
        <a:buChar char="•"/>
        <a:defRPr sz="1800" kern="1200">
          <a:solidFill>
            <a:srgbClr val="58595B"/>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DA1D52"/>
        </a:buClr>
        <a:buFont typeface="Arial" panose="020B0604020202020204" pitchFamily="34" charset="0"/>
        <a:buChar char="•"/>
        <a:defRPr sz="1800" kern="1200">
          <a:solidFill>
            <a:srgbClr val="58595B"/>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hyperlink" Target="https://archive.acas.org.uk/media/4931/Approaching-a-sensitive-conversation-regarding-mental-ill-health/pdf/Tips_to_approach_having_sensitive_conversations_2018.pdf" TargetMode="External"/><Relationship Id="rId3" Type="http://schemas.openxmlformats.org/officeDocument/2006/relationships/hyperlink" Target="https://www.cipd.co.uk/Images/mental-health-at-work-1_tcm18-10567.pdf" TargetMode="External"/><Relationship Id="rId7" Type="http://schemas.openxmlformats.org/officeDocument/2006/relationships/hyperlink" Target="https://www.cipd.co.uk/Images/preventing-stress_2011-phase-4-organisations-implement-in-practice_tcm18-10572.pdf"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hyperlink" Target="https://www.mind.org.uk/workplace/mental-health-at-work/coronavirus-supporting-yourself-and-your-team/" TargetMode="External"/><Relationship Id="rId5" Type="http://schemas.openxmlformats.org/officeDocument/2006/relationships/hyperlink" Target="https://neweconomics.org/2008/10/five-ways-to-wellbeing" TargetMode="External"/><Relationship Id="rId4" Type="http://schemas.openxmlformats.org/officeDocument/2006/relationships/hyperlink" Target="https://www.youtube.com/watch?v=hsGeexs3t6g&amp;t=692s" TargetMode="External"/><Relationship Id="rId9" Type="http://schemas.openxmlformats.org/officeDocument/2006/relationships/hyperlink" Target="https://www.mind.org.uk/workplace/mental-health-at-work/taking-care-of-your-staff/employer-resources/wellness-action-plan-downloa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2213"/>
            <a:ext cx="7772400" cy="2387600"/>
          </a:xfrm>
        </p:spPr>
        <p:txBody>
          <a:bodyPr>
            <a:normAutofit fontScale="90000"/>
          </a:bodyPr>
          <a:lstStyle/>
          <a:p>
            <a:r>
              <a:rPr lang="en-GB" dirty="0"/>
              <a:t>Mental health and wellbeing for people managers</a:t>
            </a:r>
          </a:p>
        </p:txBody>
      </p:sp>
      <p:sp>
        <p:nvSpPr>
          <p:cNvPr id="3" name="Subtitle 2"/>
          <p:cNvSpPr>
            <a:spLocks noGrp="1"/>
          </p:cNvSpPr>
          <p:nvPr>
            <p:ph type="subTitle" idx="1"/>
          </p:nvPr>
        </p:nvSpPr>
        <p:spPr>
          <a:xfrm>
            <a:off x="1143000" y="4133850"/>
            <a:ext cx="6858000" cy="1123950"/>
          </a:xfrm>
        </p:spPr>
        <p:txBody>
          <a:bodyPr/>
          <a:lstStyle/>
          <a:p>
            <a:r>
              <a:rPr lang="en-GB" dirty="0"/>
              <a:t>Workshop materials for briefing session</a:t>
            </a:r>
          </a:p>
        </p:txBody>
      </p:sp>
    </p:spTree>
    <p:extLst>
      <p:ext uri="{BB962C8B-B14F-4D97-AF65-F5344CB8AC3E}">
        <p14:creationId xmlns:p14="http://schemas.microsoft.com/office/powerpoint/2010/main" val="1055503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0051"/>
            <a:ext cx="7886700" cy="1231200"/>
          </a:xfrm>
        </p:spPr>
        <p:txBody>
          <a:bodyPr/>
          <a:lstStyle/>
          <a:p>
            <a:r>
              <a:rPr lang="en-GB" b="1" dirty="0"/>
              <a:t>The law and mental health</a:t>
            </a:r>
            <a:endParaRPr lang="en-GB" dirty="0"/>
          </a:p>
        </p:txBody>
      </p:sp>
      <p:sp>
        <p:nvSpPr>
          <p:cNvPr id="4" name="Content Placeholder 3"/>
          <p:cNvSpPr>
            <a:spLocks noGrp="1"/>
          </p:cNvSpPr>
          <p:nvPr>
            <p:ph idx="1"/>
          </p:nvPr>
        </p:nvSpPr>
        <p:spPr>
          <a:xfrm>
            <a:off x="628650" y="1855024"/>
            <a:ext cx="7886700" cy="4317176"/>
          </a:xfrm>
        </p:spPr>
        <p:txBody>
          <a:bodyPr>
            <a:normAutofit fontScale="92500" lnSpcReduction="10000"/>
          </a:bodyPr>
          <a:lstStyle/>
          <a:p>
            <a:r>
              <a:rPr lang="en-GB" dirty="0"/>
              <a:t>Employers have a duty to protect the health, safety and welfare of their employees </a:t>
            </a:r>
          </a:p>
          <a:p>
            <a:r>
              <a:rPr lang="en-GB" dirty="0"/>
              <a:t>This includes mental health and wellbeing</a:t>
            </a:r>
          </a:p>
          <a:p>
            <a:r>
              <a:rPr lang="en-GB" dirty="0"/>
              <a:t>Employers have duties to assess the risk of stress-related poor mental health arising from work activities and take measures to control that risk </a:t>
            </a:r>
          </a:p>
          <a:p>
            <a:r>
              <a:rPr lang="en-GB" dirty="0"/>
              <a:t>Mental health conditions may amount to a disability under the Equality Act 2010</a:t>
            </a:r>
          </a:p>
          <a:p>
            <a:r>
              <a:rPr lang="en-GB" dirty="0"/>
              <a:t>Where an employee is disabled the employer must make reasonable adjustments to support them in the workplace</a:t>
            </a:r>
          </a:p>
          <a:p>
            <a:r>
              <a:rPr lang="en-GB" dirty="0"/>
              <a:t>Adjustments will vary depending on the specific circumstances</a:t>
            </a:r>
          </a:p>
          <a:p>
            <a:pPr marL="0" indent="0">
              <a:buNone/>
            </a:pPr>
            <a:endParaRPr lang="en-GB" dirty="0"/>
          </a:p>
        </p:txBody>
      </p:sp>
    </p:spTree>
    <p:extLst>
      <p:ext uri="{BB962C8B-B14F-4D97-AF65-F5344CB8AC3E}">
        <p14:creationId xmlns:p14="http://schemas.microsoft.com/office/powerpoint/2010/main" val="1795893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 up of a logo&#10;&#10;Description automatically generated">
            <a:extLst>
              <a:ext uri="{FF2B5EF4-FFF2-40B4-BE49-F238E27FC236}">
                <a16:creationId xmlns:a16="http://schemas.microsoft.com/office/drawing/2014/main" id="{1319E222-CE23-4885-A4EC-064DBE1A312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095750" y="1489977"/>
            <a:ext cx="4733975" cy="2542685"/>
          </a:xfrm>
        </p:spPr>
      </p:pic>
      <p:sp>
        <p:nvSpPr>
          <p:cNvPr id="2" name="Title 1"/>
          <p:cNvSpPr>
            <a:spLocks noGrp="1"/>
          </p:cNvSpPr>
          <p:nvPr>
            <p:ph type="title"/>
          </p:nvPr>
        </p:nvSpPr>
        <p:spPr>
          <a:xfrm>
            <a:off x="628650" y="400051"/>
            <a:ext cx="7886700" cy="1231200"/>
          </a:xfrm>
        </p:spPr>
        <p:txBody>
          <a:bodyPr/>
          <a:lstStyle/>
          <a:p>
            <a:r>
              <a:rPr lang="en-GB" b="1" dirty="0"/>
              <a:t>Causes of poor mental health at work</a:t>
            </a:r>
            <a:endParaRPr lang="en-GB" dirty="0"/>
          </a:p>
        </p:txBody>
      </p:sp>
      <p:sp>
        <p:nvSpPr>
          <p:cNvPr id="7" name="Content Placeholder 3">
            <a:extLst>
              <a:ext uri="{FF2B5EF4-FFF2-40B4-BE49-F238E27FC236}">
                <a16:creationId xmlns:a16="http://schemas.microsoft.com/office/drawing/2014/main" id="{8394456B-DBFD-426F-8F50-028B2E1BA4B8}"/>
              </a:ext>
            </a:extLst>
          </p:cNvPr>
          <p:cNvSpPr txBox="1">
            <a:spLocks/>
          </p:cNvSpPr>
          <p:nvPr/>
        </p:nvSpPr>
        <p:spPr>
          <a:xfrm>
            <a:off x="628650" y="1855024"/>
            <a:ext cx="7886700" cy="43552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DA1D52"/>
              </a:buClr>
              <a:buFont typeface="Arial" panose="020B0604020202020204" pitchFamily="34" charset="0"/>
              <a:buChar char="•"/>
              <a:defRPr sz="2500" kern="1200" baseline="0">
                <a:solidFill>
                  <a:srgbClr val="58595B"/>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DA1D52"/>
              </a:buClr>
              <a:buFont typeface="Arial" panose="020B0604020202020204" pitchFamily="34" charset="0"/>
              <a:buChar char="•"/>
              <a:defRPr sz="2000" kern="1200">
                <a:solidFill>
                  <a:srgbClr val="58595B"/>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DA1D52"/>
              </a:buClr>
              <a:buFont typeface="Arial" panose="020B0604020202020204" pitchFamily="34" charset="0"/>
              <a:buChar char="•"/>
              <a:defRPr sz="2000" kern="1200">
                <a:solidFill>
                  <a:srgbClr val="58595B"/>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DA1D52"/>
              </a:buClr>
              <a:buFont typeface="Arial" panose="020B0604020202020204" pitchFamily="34" charset="0"/>
              <a:buChar char="•"/>
              <a:defRPr sz="1800" kern="1200">
                <a:solidFill>
                  <a:srgbClr val="58595B"/>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DA1D52"/>
              </a:buClr>
              <a:buFont typeface="Arial" panose="020B0604020202020204" pitchFamily="34" charset="0"/>
              <a:buChar char="•"/>
              <a:defRPr sz="1800" kern="1200">
                <a:solidFill>
                  <a:srgbClr val="58595B"/>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Workload</a:t>
            </a:r>
          </a:p>
          <a:p>
            <a:r>
              <a:rPr lang="en-GB" dirty="0"/>
              <a:t>Relationships</a:t>
            </a:r>
          </a:p>
          <a:p>
            <a:r>
              <a:rPr lang="en-GB" dirty="0"/>
              <a:t>Working hours</a:t>
            </a:r>
          </a:p>
          <a:p>
            <a:r>
              <a:rPr lang="en-GB" dirty="0"/>
              <a:t>Job demands</a:t>
            </a:r>
          </a:p>
          <a:p>
            <a:r>
              <a:rPr lang="en-GB" dirty="0"/>
              <a:t>Work life balance</a:t>
            </a:r>
          </a:p>
          <a:p>
            <a:r>
              <a:rPr lang="en-GB" dirty="0"/>
              <a:t>Control</a:t>
            </a:r>
          </a:p>
          <a:p>
            <a:r>
              <a:rPr lang="en-GB" dirty="0"/>
              <a:t>Organisational change</a:t>
            </a:r>
          </a:p>
          <a:p>
            <a:r>
              <a:rPr lang="en-GB" dirty="0"/>
              <a:t>Individual factors, e.g. personality, self-confidence, resilience  </a:t>
            </a:r>
          </a:p>
          <a:p>
            <a:endParaRPr lang="en-GB" dirty="0"/>
          </a:p>
        </p:txBody>
      </p:sp>
      <p:pic>
        <p:nvPicPr>
          <p:cNvPr id="8" name="Picture 7">
            <a:extLst>
              <a:ext uri="{FF2B5EF4-FFF2-40B4-BE49-F238E27FC236}">
                <a16:creationId xmlns:a16="http://schemas.microsoft.com/office/drawing/2014/main" id="{C8FE18D6-A3D5-4FC4-BABE-B550B677D027}"/>
              </a:ext>
            </a:extLst>
          </p:cNvPr>
          <p:cNvPicPr>
            <a:picLocks noChangeAspect="1"/>
          </p:cNvPicPr>
          <p:nvPr/>
        </p:nvPicPr>
        <p:blipFill>
          <a:blip r:embed="rId4"/>
          <a:stretch>
            <a:fillRect/>
          </a:stretch>
        </p:blipFill>
        <p:spPr>
          <a:xfrm>
            <a:off x="4338662" y="4256435"/>
            <a:ext cx="4248150" cy="219075"/>
          </a:xfrm>
          <a:prstGeom prst="rect">
            <a:avLst/>
          </a:prstGeom>
        </p:spPr>
      </p:pic>
    </p:spTree>
    <p:extLst>
      <p:ext uri="{BB962C8B-B14F-4D97-AF65-F5344CB8AC3E}">
        <p14:creationId xmlns:p14="http://schemas.microsoft.com/office/powerpoint/2010/main" val="178533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0051"/>
            <a:ext cx="7886700" cy="1231200"/>
          </a:xfrm>
        </p:spPr>
        <p:txBody>
          <a:bodyPr/>
          <a:lstStyle/>
          <a:p>
            <a:r>
              <a:rPr lang="en-GB" b="1" dirty="0"/>
              <a:t>Stress at Work</a:t>
            </a:r>
            <a:endParaRPr lang="en-GB" dirty="0"/>
          </a:p>
        </p:txBody>
      </p:sp>
      <p:sp>
        <p:nvSpPr>
          <p:cNvPr id="4" name="Content Placeholder 3"/>
          <p:cNvSpPr>
            <a:spLocks noGrp="1"/>
          </p:cNvSpPr>
          <p:nvPr>
            <p:ph idx="1"/>
          </p:nvPr>
        </p:nvSpPr>
        <p:spPr>
          <a:xfrm>
            <a:off x="628650" y="1855024"/>
            <a:ext cx="7886700" cy="4317176"/>
          </a:xfrm>
        </p:spPr>
        <p:txBody>
          <a:bodyPr>
            <a:normAutofit/>
          </a:bodyPr>
          <a:lstStyle/>
          <a:p>
            <a:pPr marL="0" indent="0">
              <a:buNone/>
            </a:pPr>
            <a:r>
              <a:rPr lang="en-GB" dirty="0"/>
              <a:t>Definition of work related stress: the adverse reaction that people have to excessive pressures or other types of demand placed on them at work. (HSE) </a:t>
            </a:r>
          </a:p>
          <a:p>
            <a:pPr marL="0" indent="0">
              <a:buNone/>
            </a:pPr>
            <a:endParaRPr lang="en-GB" dirty="0"/>
          </a:p>
        </p:txBody>
      </p:sp>
    </p:spTree>
    <p:extLst>
      <p:ext uri="{BB962C8B-B14F-4D97-AF65-F5344CB8AC3E}">
        <p14:creationId xmlns:p14="http://schemas.microsoft.com/office/powerpoint/2010/main" val="102142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0051"/>
            <a:ext cx="7886700" cy="1231200"/>
          </a:xfrm>
        </p:spPr>
        <p:txBody>
          <a:bodyPr/>
          <a:lstStyle/>
          <a:p>
            <a:r>
              <a:rPr lang="en-GB" b="1" dirty="0"/>
              <a:t>Causes of Stress</a:t>
            </a:r>
            <a:endParaRPr lang="en-GB" dirty="0"/>
          </a:p>
        </p:txBody>
      </p:sp>
      <p:sp>
        <p:nvSpPr>
          <p:cNvPr id="4" name="Content Placeholder 3"/>
          <p:cNvSpPr>
            <a:spLocks noGrp="1"/>
          </p:cNvSpPr>
          <p:nvPr>
            <p:ph idx="1"/>
          </p:nvPr>
        </p:nvSpPr>
        <p:spPr>
          <a:xfrm>
            <a:off x="628650" y="1855024"/>
            <a:ext cx="7886700" cy="4317176"/>
          </a:xfrm>
        </p:spPr>
        <p:txBody>
          <a:bodyPr>
            <a:normAutofit fontScale="92500" lnSpcReduction="20000"/>
          </a:bodyPr>
          <a:lstStyle/>
          <a:p>
            <a:pPr fontAlgn="base"/>
            <a:r>
              <a:rPr lang="en-GB" b="1" dirty="0"/>
              <a:t>Demands</a:t>
            </a:r>
            <a:r>
              <a:rPr lang="en-GB" dirty="0"/>
              <a:t> - this includes issues such as workload, work patterns and the work environment</a:t>
            </a:r>
          </a:p>
          <a:p>
            <a:pPr fontAlgn="base"/>
            <a:r>
              <a:rPr lang="en-GB" b="1" dirty="0"/>
              <a:t>Control</a:t>
            </a:r>
            <a:r>
              <a:rPr lang="en-GB" dirty="0"/>
              <a:t> – how much say the person has in the way they do their work</a:t>
            </a:r>
          </a:p>
          <a:p>
            <a:pPr fontAlgn="base"/>
            <a:r>
              <a:rPr lang="en-GB" b="1" dirty="0"/>
              <a:t>Support</a:t>
            </a:r>
            <a:r>
              <a:rPr lang="en-GB" dirty="0"/>
              <a:t> – this includes the encouragement, sponsorship and resources provided by the organisation, line management and colleagues</a:t>
            </a:r>
          </a:p>
          <a:p>
            <a:pPr fontAlgn="base"/>
            <a:r>
              <a:rPr lang="en-GB" b="1" dirty="0"/>
              <a:t>Relationships</a:t>
            </a:r>
            <a:r>
              <a:rPr lang="en-GB" dirty="0"/>
              <a:t> – this includes promoting positive working to avoid conflict and dealing with unacceptable behaviour</a:t>
            </a:r>
          </a:p>
          <a:p>
            <a:pPr fontAlgn="base"/>
            <a:r>
              <a:rPr lang="en-GB" b="1" dirty="0"/>
              <a:t>Role</a:t>
            </a:r>
            <a:r>
              <a:rPr lang="en-GB" dirty="0"/>
              <a:t> – whether people understand their role within the organisation and whether the organisation ensures that they do not have conflicting roles</a:t>
            </a:r>
          </a:p>
          <a:p>
            <a:pPr fontAlgn="base"/>
            <a:r>
              <a:rPr lang="en-GB" b="1" dirty="0"/>
              <a:t>Change</a:t>
            </a:r>
            <a:r>
              <a:rPr lang="en-GB" dirty="0"/>
              <a:t> – how organisational change (large or small) is managed and communicated in the organisation</a:t>
            </a:r>
          </a:p>
          <a:p>
            <a:endParaRPr lang="en-GB" dirty="0"/>
          </a:p>
          <a:p>
            <a:pPr marL="0" indent="0">
              <a:buNone/>
            </a:pPr>
            <a:endParaRPr lang="en-GB" dirty="0"/>
          </a:p>
        </p:txBody>
      </p:sp>
    </p:spTree>
    <p:extLst>
      <p:ext uri="{BB962C8B-B14F-4D97-AF65-F5344CB8AC3E}">
        <p14:creationId xmlns:p14="http://schemas.microsoft.com/office/powerpoint/2010/main" val="1557986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0051"/>
            <a:ext cx="7886700" cy="1231200"/>
          </a:xfrm>
        </p:spPr>
        <p:txBody>
          <a:bodyPr/>
          <a:lstStyle/>
          <a:p>
            <a:r>
              <a:rPr lang="en-GB" b="1" dirty="0"/>
              <a:t>Possible health implications of COVID-19</a:t>
            </a:r>
            <a:endParaRPr lang="en-GB" dirty="0"/>
          </a:p>
        </p:txBody>
      </p:sp>
      <p:sp>
        <p:nvSpPr>
          <p:cNvPr id="4" name="Content Placeholder 3"/>
          <p:cNvSpPr>
            <a:spLocks noGrp="1"/>
          </p:cNvSpPr>
          <p:nvPr>
            <p:ph idx="1"/>
          </p:nvPr>
        </p:nvSpPr>
        <p:spPr>
          <a:xfrm>
            <a:off x="628650" y="1855024"/>
            <a:ext cx="7886700" cy="4317176"/>
          </a:xfrm>
        </p:spPr>
        <p:txBody>
          <a:bodyPr>
            <a:normAutofit fontScale="92500" lnSpcReduction="20000"/>
          </a:bodyPr>
          <a:lstStyle/>
          <a:p>
            <a:r>
              <a:rPr lang="en-GB" dirty="0"/>
              <a:t>Overwhelm</a:t>
            </a:r>
          </a:p>
          <a:p>
            <a:r>
              <a:rPr lang="en-GB" dirty="0"/>
              <a:t>Anxiety</a:t>
            </a:r>
          </a:p>
          <a:p>
            <a:r>
              <a:rPr lang="en-GB" dirty="0"/>
              <a:t>Low mood </a:t>
            </a:r>
          </a:p>
          <a:p>
            <a:r>
              <a:rPr lang="en-GB" dirty="0"/>
              <a:t>Depression </a:t>
            </a:r>
          </a:p>
          <a:p>
            <a:r>
              <a:rPr lang="en-GB" dirty="0"/>
              <a:t>Poor sleep / fatigue</a:t>
            </a:r>
          </a:p>
          <a:p>
            <a:r>
              <a:rPr lang="en-GB" dirty="0"/>
              <a:t>Grief</a:t>
            </a:r>
          </a:p>
          <a:p>
            <a:r>
              <a:rPr lang="en-GB" dirty="0"/>
              <a:t>Anger / irritability </a:t>
            </a:r>
          </a:p>
          <a:p>
            <a:r>
              <a:rPr lang="en-GB" dirty="0"/>
              <a:t>Distraction</a:t>
            </a:r>
          </a:p>
          <a:p>
            <a:r>
              <a:rPr lang="en-GB" dirty="0"/>
              <a:t>Poor diet / reduced exercise</a:t>
            </a:r>
          </a:p>
          <a:p>
            <a:r>
              <a:rPr lang="en-GB" dirty="0"/>
              <a:t>Musculoskeletal </a:t>
            </a:r>
          </a:p>
          <a:p>
            <a:r>
              <a:rPr lang="en-GB" dirty="0"/>
              <a:t>Substance misuse </a:t>
            </a:r>
          </a:p>
          <a:p>
            <a:pPr marL="0" indent="0">
              <a:buNone/>
            </a:pPr>
            <a:endParaRPr lang="en-GB" dirty="0"/>
          </a:p>
        </p:txBody>
      </p:sp>
    </p:spTree>
    <p:extLst>
      <p:ext uri="{BB962C8B-B14F-4D97-AF65-F5344CB8AC3E}">
        <p14:creationId xmlns:p14="http://schemas.microsoft.com/office/powerpoint/2010/main" val="3672106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0189"/>
            <a:ext cx="7886700" cy="679241"/>
          </a:xfrm>
        </p:spPr>
        <p:txBody>
          <a:bodyPr/>
          <a:lstStyle/>
          <a:p>
            <a:r>
              <a:rPr lang="en-GB" b="1" dirty="0"/>
              <a:t>Indicators of poor mental health</a:t>
            </a:r>
            <a:endParaRPr lang="en-GB" dirty="0"/>
          </a:p>
        </p:txBody>
      </p:sp>
      <p:graphicFrame>
        <p:nvGraphicFramePr>
          <p:cNvPr id="6" name="Content Placeholder 3">
            <a:extLst>
              <a:ext uri="{FF2B5EF4-FFF2-40B4-BE49-F238E27FC236}">
                <a16:creationId xmlns:a16="http://schemas.microsoft.com/office/drawing/2014/main" id="{05C7524A-3C66-4779-866D-055192342D74}"/>
              </a:ext>
            </a:extLst>
          </p:cNvPr>
          <p:cNvGraphicFramePr>
            <a:graphicFrameLocks/>
          </p:cNvGraphicFramePr>
          <p:nvPr>
            <p:extLst>
              <p:ext uri="{D42A27DB-BD31-4B8C-83A1-F6EECF244321}">
                <p14:modId xmlns:p14="http://schemas.microsoft.com/office/powerpoint/2010/main" val="3026696696"/>
              </p:ext>
            </p:extLst>
          </p:nvPr>
        </p:nvGraphicFramePr>
        <p:xfrm>
          <a:off x="449236" y="869430"/>
          <a:ext cx="8245527" cy="5351489"/>
        </p:xfrm>
        <a:graphic>
          <a:graphicData uri="http://schemas.openxmlformats.org/drawingml/2006/table">
            <a:tbl>
              <a:tblPr firstRow="1" bandRow="1">
                <a:tableStyleId>{5C22544A-7EE6-4342-B048-85BDC9FD1C3A}</a:tableStyleId>
              </a:tblPr>
              <a:tblGrid>
                <a:gridCol w="2748509">
                  <a:extLst>
                    <a:ext uri="{9D8B030D-6E8A-4147-A177-3AD203B41FA5}">
                      <a16:colId xmlns:a16="http://schemas.microsoft.com/office/drawing/2014/main" val="3887423640"/>
                    </a:ext>
                  </a:extLst>
                </a:gridCol>
                <a:gridCol w="2748509">
                  <a:extLst>
                    <a:ext uri="{9D8B030D-6E8A-4147-A177-3AD203B41FA5}">
                      <a16:colId xmlns:a16="http://schemas.microsoft.com/office/drawing/2014/main" val="3963413654"/>
                    </a:ext>
                  </a:extLst>
                </a:gridCol>
                <a:gridCol w="2748509">
                  <a:extLst>
                    <a:ext uri="{9D8B030D-6E8A-4147-A177-3AD203B41FA5}">
                      <a16:colId xmlns:a16="http://schemas.microsoft.com/office/drawing/2014/main" val="2258713733"/>
                    </a:ext>
                  </a:extLst>
                </a:gridCol>
              </a:tblGrid>
              <a:tr h="345257">
                <a:tc>
                  <a:txBody>
                    <a:bodyPr/>
                    <a:lstStyle/>
                    <a:p>
                      <a:r>
                        <a:rPr lang="en-GB" sz="1600" dirty="0"/>
                        <a:t>Physical</a:t>
                      </a:r>
                    </a:p>
                  </a:txBody>
                  <a:tcPr>
                    <a:solidFill>
                      <a:srgbClr val="520D5D"/>
                    </a:solidFill>
                  </a:tcPr>
                </a:tc>
                <a:tc>
                  <a:txBody>
                    <a:bodyPr/>
                    <a:lstStyle/>
                    <a:p>
                      <a:r>
                        <a:rPr lang="en-GB" sz="1600" dirty="0"/>
                        <a:t>Psychological</a:t>
                      </a:r>
                    </a:p>
                  </a:txBody>
                  <a:tcPr>
                    <a:solidFill>
                      <a:srgbClr val="520D5D"/>
                    </a:solidFill>
                  </a:tcPr>
                </a:tc>
                <a:tc>
                  <a:txBody>
                    <a:bodyPr/>
                    <a:lstStyle/>
                    <a:p>
                      <a:r>
                        <a:rPr lang="en-GB" sz="1600" dirty="0"/>
                        <a:t>Behavioural</a:t>
                      </a:r>
                    </a:p>
                  </a:txBody>
                  <a:tcPr>
                    <a:solidFill>
                      <a:srgbClr val="520D5D"/>
                    </a:solidFill>
                  </a:tcPr>
                </a:tc>
                <a:extLst>
                  <a:ext uri="{0D108BD9-81ED-4DB2-BD59-A6C34878D82A}">
                    <a16:rowId xmlns:a16="http://schemas.microsoft.com/office/drawing/2014/main" val="976326643"/>
                  </a:ext>
                </a:extLst>
              </a:tr>
              <a:tr h="5006232">
                <a:tc>
                  <a:txBody>
                    <a:bodyPr/>
                    <a:lstStyle/>
                    <a:p>
                      <a:r>
                        <a:rPr lang="en-GB" sz="1600" dirty="0"/>
                        <a:t>Fatigue</a:t>
                      </a:r>
                      <a:r>
                        <a:rPr lang="en-GB" sz="1600" baseline="0" dirty="0"/>
                        <a:t> </a:t>
                      </a:r>
                    </a:p>
                    <a:p>
                      <a:r>
                        <a:rPr lang="en-GB" sz="1600" baseline="0" dirty="0"/>
                        <a:t>Headaches</a:t>
                      </a:r>
                    </a:p>
                    <a:p>
                      <a:r>
                        <a:rPr lang="en-GB" sz="1600" dirty="0"/>
                        <a:t>Change in sleep</a:t>
                      </a:r>
                      <a:r>
                        <a:rPr lang="en-GB" sz="1600" baseline="0" dirty="0"/>
                        <a:t> pattern</a:t>
                      </a:r>
                    </a:p>
                    <a:p>
                      <a:r>
                        <a:rPr lang="en-GB" sz="1600" baseline="0" dirty="0"/>
                        <a:t>Sweating / constantly feeling cold</a:t>
                      </a:r>
                    </a:p>
                    <a:p>
                      <a:r>
                        <a:rPr lang="en-GB" sz="1600" baseline="0" dirty="0"/>
                        <a:t>Appetite or weight changes </a:t>
                      </a:r>
                    </a:p>
                    <a:p>
                      <a:r>
                        <a:rPr lang="en-GB" sz="1600" baseline="0" dirty="0"/>
                        <a:t>Digestive problems </a:t>
                      </a:r>
                      <a:endParaRPr lang="en-GB" sz="1600" dirty="0"/>
                    </a:p>
                  </a:txBody>
                  <a:tcPr>
                    <a:solidFill>
                      <a:srgbClr val="DADBDC"/>
                    </a:solidFill>
                  </a:tcPr>
                </a:tc>
                <a:tc>
                  <a:txBody>
                    <a:bodyPr/>
                    <a:lstStyle/>
                    <a:p>
                      <a:r>
                        <a:rPr lang="en-GB" sz="1600" dirty="0"/>
                        <a:t>Anxiety or distress</a:t>
                      </a:r>
                    </a:p>
                    <a:p>
                      <a:r>
                        <a:rPr lang="en-GB" sz="1600" dirty="0"/>
                        <a:t>Mood</a:t>
                      </a:r>
                      <a:r>
                        <a:rPr lang="en-GB" sz="1600" baseline="0" dirty="0"/>
                        <a:t> changes</a:t>
                      </a:r>
                    </a:p>
                    <a:p>
                      <a:r>
                        <a:rPr lang="en-GB" sz="1600" baseline="0" dirty="0"/>
                        <a:t>Feeling low</a:t>
                      </a:r>
                    </a:p>
                    <a:p>
                      <a:r>
                        <a:rPr lang="en-GB" sz="1600" baseline="0" dirty="0"/>
                        <a:t>Indecision</a:t>
                      </a:r>
                    </a:p>
                    <a:p>
                      <a:r>
                        <a:rPr lang="en-GB" sz="1600" baseline="0" dirty="0"/>
                        <a:t>Loss of motivation</a:t>
                      </a:r>
                    </a:p>
                    <a:p>
                      <a:r>
                        <a:rPr lang="en-GB" sz="1600" baseline="0" dirty="0"/>
                        <a:t>Distraction or confusion</a:t>
                      </a:r>
                    </a:p>
                    <a:p>
                      <a:r>
                        <a:rPr lang="en-GB" sz="1600" baseline="0" dirty="0"/>
                        <a:t>Irritability</a:t>
                      </a:r>
                    </a:p>
                    <a:p>
                      <a:r>
                        <a:rPr lang="en-GB" sz="1600" baseline="0" dirty="0"/>
                        <a:t>Loss of humour</a:t>
                      </a:r>
                    </a:p>
                    <a:p>
                      <a:r>
                        <a:rPr lang="en-GB" sz="1600" baseline="0" dirty="0"/>
                        <a:t>Increased sensitivity</a:t>
                      </a:r>
                    </a:p>
                    <a:p>
                      <a:r>
                        <a:rPr lang="en-GB" sz="1600" baseline="0" dirty="0"/>
                        <a:t>Tearfulness</a:t>
                      </a:r>
                    </a:p>
                    <a:p>
                      <a:r>
                        <a:rPr lang="en-GB" sz="1600" baseline="0" dirty="0"/>
                        <a:t>Lapses in memory</a:t>
                      </a:r>
                    </a:p>
                    <a:p>
                      <a:r>
                        <a:rPr lang="en-GB" sz="1600" baseline="0" dirty="0"/>
                        <a:t>Difficulty relaxing</a:t>
                      </a:r>
                    </a:p>
                    <a:p>
                      <a:endParaRPr lang="en-GB" sz="1600" dirty="0"/>
                    </a:p>
                  </a:txBody>
                  <a:tcPr>
                    <a:solidFill>
                      <a:srgbClr val="DADBDC"/>
                    </a:solidFill>
                  </a:tcPr>
                </a:tc>
                <a:tc>
                  <a:txBody>
                    <a:bodyPr/>
                    <a:lstStyle/>
                    <a:p>
                      <a:r>
                        <a:rPr lang="en-GB" sz="1600" dirty="0"/>
                        <a:t>Increased smoking and drinking</a:t>
                      </a:r>
                    </a:p>
                    <a:p>
                      <a:r>
                        <a:rPr lang="en-GB" sz="1600" dirty="0"/>
                        <a:t>Substance</a:t>
                      </a:r>
                      <a:r>
                        <a:rPr lang="en-GB" sz="1600" baseline="0" dirty="0"/>
                        <a:t> misuse</a:t>
                      </a:r>
                    </a:p>
                    <a:p>
                      <a:r>
                        <a:rPr lang="en-GB" sz="1600" baseline="0" dirty="0"/>
                        <a:t>Withdrawal</a:t>
                      </a:r>
                    </a:p>
                    <a:p>
                      <a:r>
                        <a:rPr lang="en-GB" sz="1600" baseline="0" dirty="0"/>
                        <a:t>Resigned attitudes </a:t>
                      </a:r>
                    </a:p>
                    <a:p>
                      <a:r>
                        <a:rPr lang="en-GB" sz="1600" baseline="0" dirty="0"/>
                        <a:t>Restlessness </a:t>
                      </a:r>
                    </a:p>
                    <a:p>
                      <a:r>
                        <a:rPr lang="en-GB" sz="1600" baseline="0" dirty="0"/>
                        <a:t>Increased sickness absence</a:t>
                      </a:r>
                    </a:p>
                    <a:p>
                      <a:r>
                        <a:rPr lang="en-GB" sz="1600" baseline="0" dirty="0"/>
                        <a:t>Uncharacteristic errors</a:t>
                      </a:r>
                    </a:p>
                    <a:p>
                      <a:r>
                        <a:rPr lang="en-GB" sz="1600" baseline="0" dirty="0"/>
                        <a:t>Intense or obsessive activity</a:t>
                      </a:r>
                    </a:p>
                    <a:p>
                      <a:r>
                        <a:rPr lang="en-GB" sz="1600" baseline="0" dirty="0"/>
                        <a:t>Risk taking</a:t>
                      </a:r>
                    </a:p>
                    <a:p>
                      <a:r>
                        <a:rPr lang="en-GB" sz="1600" baseline="0" dirty="0"/>
                        <a:t>Working longer hours</a:t>
                      </a:r>
                    </a:p>
                    <a:p>
                      <a:r>
                        <a:rPr lang="en-GB" sz="1600" baseline="0" dirty="0"/>
                        <a:t>Disruptive or anti-social behaviour</a:t>
                      </a:r>
                    </a:p>
                    <a:p>
                      <a:r>
                        <a:rPr lang="en-GB" sz="1600" baseline="0" dirty="0"/>
                        <a:t>Irritability, anger or aggression</a:t>
                      </a:r>
                    </a:p>
                    <a:p>
                      <a:r>
                        <a:rPr lang="en-GB" sz="1600" baseline="0" dirty="0"/>
                        <a:t>Inconsistent or impaired performance </a:t>
                      </a:r>
                    </a:p>
                    <a:p>
                      <a:endParaRPr lang="en-GB" sz="1600" dirty="0"/>
                    </a:p>
                  </a:txBody>
                  <a:tcPr>
                    <a:solidFill>
                      <a:srgbClr val="DADBDC"/>
                    </a:solidFill>
                  </a:tcPr>
                </a:tc>
                <a:extLst>
                  <a:ext uri="{0D108BD9-81ED-4DB2-BD59-A6C34878D82A}">
                    <a16:rowId xmlns:a16="http://schemas.microsoft.com/office/drawing/2014/main" val="2295279407"/>
                  </a:ext>
                </a:extLst>
              </a:tr>
            </a:tbl>
          </a:graphicData>
        </a:graphic>
      </p:graphicFrame>
    </p:spTree>
    <p:extLst>
      <p:ext uri="{BB962C8B-B14F-4D97-AF65-F5344CB8AC3E}">
        <p14:creationId xmlns:p14="http://schemas.microsoft.com/office/powerpoint/2010/main" val="1935387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0051"/>
            <a:ext cx="7886700" cy="1231200"/>
          </a:xfrm>
        </p:spPr>
        <p:txBody>
          <a:bodyPr/>
          <a:lstStyle/>
          <a:p>
            <a:r>
              <a:rPr lang="en-GB" b="1" dirty="0"/>
              <a:t>The role of the manager</a:t>
            </a:r>
            <a:endParaRPr lang="en-GB" dirty="0"/>
          </a:p>
        </p:txBody>
      </p:sp>
      <p:sp>
        <p:nvSpPr>
          <p:cNvPr id="4" name="Content Placeholder 3"/>
          <p:cNvSpPr>
            <a:spLocks noGrp="1"/>
          </p:cNvSpPr>
          <p:nvPr>
            <p:ph idx="1"/>
          </p:nvPr>
        </p:nvSpPr>
        <p:spPr>
          <a:xfrm>
            <a:off x="628650" y="1631251"/>
            <a:ext cx="3505200" cy="4317176"/>
          </a:xfrm>
        </p:spPr>
        <p:txBody>
          <a:bodyPr>
            <a:normAutofit fontScale="92500"/>
          </a:bodyPr>
          <a:lstStyle/>
          <a:p>
            <a:pPr marL="0" indent="0">
              <a:buNone/>
            </a:pPr>
            <a:r>
              <a:rPr lang="en-GB" b="1" dirty="0"/>
              <a:t>Managing absence or ill-health</a:t>
            </a:r>
            <a:r>
              <a:rPr lang="en-GB" dirty="0"/>
              <a:t>:</a:t>
            </a:r>
          </a:p>
          <a:p>
            <a:r>
              <a:rPr lang="en-GB" dirty="0"/>
              <a:t>Return to work meetings</a:t>
            </a:r>
          </a:p>
          <a:p>
            <a:r>
              <a:rPr lang="en-GB" dirty="0"/>
              <a:t>Phased returns</a:t>
            </a:r>
          </a:p>
          <a:p>
            <a:r>
              <a:rPr lang="en-GB" dirty="0"/>
              <a:t>Applying organisational policy and process</a:t>
            </a:r>
          </a:p>
          <a:p>
            <a:r>
              <a:rPr lang="en-GB" dirty="0"/>
              <a:t>Making reasonable adjustments</a:t>
            </a:r>
          </a:p>
          <a:p>
            <a:r>
              <a:rPr lang="en-GB" dirty="0"/>
              <a:t>Referrals to Occupational Health</a:t>
            </a:r>
          </a:p>
          <a:p>
            <a:pPr marL="0" indent="0">
              <a:buNone/>
            </a:pPr>
            <a:endParaRPr lang="en-GB" dirty="0"/>
          </a:p>
        </p:txBody>
      </p:sp>
      <p:sp>
        <p:nvSpPr>
          <p:cNvPr id="5" name="Content Placeholder 3">
            <a:extLst>
              <a:ext uri="{FF2B5EF4-FFF2-40B4-BE49-F238E27FC236}">
                <a16:creationId xmlns:a16="http://schemas.microsoft.com/office/drawing/2014/main" id="{97708853-D481-49A0-99A6-FF7885EC44F2}"/>
              </a:ext>
            </a:extLst>
          </p:cNvPr>
          <p:cNvSpPr txBox="1">
            <a:spLocks/>
          </p:cNvSpPr>
          <p:nvPr/>
        </p:nvSpPr>
        <p:spPr>
          <a:xfrm>
            <a:off x="4572000" y="1631251"/>
            <a:ext cx="3505200" cy="431717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Clr>
                <a:srgbClr val="DA1D52"/>
              </a:buClr>
              <a:buFont typeface="Arial" panose="020B0604020202020204" pitchFamily="34" charset="0"/>
              <a:buChar char="•"/>
              <a:defRPr sz="2500" kern="1200" baseline="0">
                <a:solidFill>
                  <a:srgbClr val="58595B"/>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DA1D52"/>
              </a:buClr>
              <a:buFont typeface="Arial" panose="020B0604020202020204" pitchFamily="34" charset="0"/>
              <a:buChar char="•"/>
              <a:defRPr sz="2000" kern="1200">
                <a:solidFill>
                  <a:srgbClr val="58595B"/>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DA1D52"/>
              </a:buClr>
              <a:buFont typeface="Arial" panose="020B0604020202020204" pitchFamily="34" charset="0"/>
              <a:buChar char="•"/>
              <a:defRPr sz="2000" kern="1200">
                <a:solidFill>
                  <a:srgbClr val="58595B"/>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DA1D52"/>
              </a:buClr>
              <a:buFont typeface="Arial" panose="020B0604020202020204" pitchFamily="34" charset="0"/>
              <a:buChar char="•"/>
              <a:defRPr sz="1800" kern="1200">
                <a:solidFill>
                  <a:srgbClr val="58595B"/>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DA1D52"/>
              </a:buClr>
              <a:buFont typeface="Arial" panose="020B0604020202020204" pitchFamily="34" charset="0"/>
              <a:buChar char="•"/>
              <a:defRPr sz="1800" kern="1200">
                <a:solidFill>
                  <a:srgbClr val="58595B"/>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t>Enabling wellbeing and good mental health</a:t>
            </a:r>
            <a:r>
              <a:rPr lang="en-GB" dirty="0"/>
              <a:t>:</a:t>
            </a:r>
          </a:p>
          <a:p>
            <a:r>
              <a:rPr lang="en-GB" dirty="0"/>
              <a:t>Managing workloads</a:t>
            </a:r>
          </a:p>
          <a:p>
            <a:r>
              <a:rPr lang="en-GB" dirty="0"/>
              <a:t>Being a good role model</a:t>
            </a:r>
          </a:p>
          <a:p>
            <a:r>
              <a:rPr lang="en-GB" dirty="0"/>
              <a:t>Spotting signs </a:t>
            </a:r>
          </a:p>
          <a:p>
            <a:r>
              <a:rPr lang="en-GB" dirty="0"/>
              <a:t>Wellbeing conversations</a:t>
            </a:r>
          </a:p>
          <a:p>
            <a:r>
              <a:rPr lang="en-GB" dirty="0"/>
              <a:t>Encouraging wellbeing activity at work</a:t>
            </a:r>
          </a:p>
          <a:p>
            <a:r>
              <a:rPr lang="en-GB" dirty="0"/>
              <a:t>Tackling poor habits (long hours working, lack of rest)</a:t>
            </a:r>
          </a:p>
        </p:txBody>
      </p:sp>
    </p:spTree>
    <p:extLst>
      <p:ext uri="{BB962C8B-B14F-4D97-AF65-F5344CB8AC3E}">
        <p14:creationId xmlns:p14="http://schemas.microsoft.com/office/powerpoint/2010/main" val="1958012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0051"/>
            <a:ext cx="7886700" cy="1231200"/>
          </a:xfrm>
        </p:spPr>
        <p:txBody>
          <a:bodyPr/>
          <a:lstStyle/>
          <a:p>
            <a:r>
              <a:rPr lang="en-GB" b="1" dirty="0"/>
              <a:t>Wellbeing Conversations</a:t>
            </a:r>
            <a:endParaRPr lang="en-GB" dirty="0"/>
          </a:p>
        </p:txBody>
      </p:sp>
      <p:sp>
        <p:nvSpPr>
          <p:cNvPr id="4" name="Content Placeholder 3"/>
          <p:cNvSpPr>
            <a:spLocks noGrp="1"/>
          </p:cNvSpPr>
          <p:nvPr>
            <p:ph idx="1"/>
          </p:nvPr>
        </p:nvSpPr>
        <p:spPr>
          <a:xfrm>
            <a:off x="628650" y="1855024"/>
            <a:ext cx="7886700" cy="4317176"/>
          </a:xfrm>
        </p:spPr>
        <p:txBody>
          <a:bodyPr>
            <a:normAutofit/>
          </a:bodyPr>
          <a:lstStyle/>
          <a:p>
            <a:pPr marL="0" indent="0">
              <a:buNone/>
            </a:pPr>
            <a:r>
              <a:rPr lang="en-GB" dirty="0"/>
              <a:t>Managers may wish to use some of these prompts and questions in wellbeing conversations </a:t>
            </a:r>
          </a:p>
          <a:p>
            <a:r>
              <a:rPr lang="en-GB" dirty="0"/>
              <a:t>How are you?</a:t>
            </a:r>
          </a:p>
          <a:p>
            <a:r>
              <a:rPr lang="en-GB" dirty="0"/>
              <a:t>How are you feeling?</a:t>
            </a:r>
          </a:p>
          <a:p>
            <a:r>
              <a:rPr lang="en-GB" dirty="0"/>
              <a:t>I have noticed....</a:t>
            </a:r>
          </a:p>
          <a:p>
            <a:r>
              <a:rPr lang="en-GB" dirty="0"/>
              <a:t>What support do you need?</a:t>
            </a:r>
          </a:p>
          <a:p>
            <a:r>
              <a:rPr lang="en-GB" dirty="0"/>
              <a:t>What do you need from me right now?</a:t>
            </a:r>
          </a:p>
          <a:p>
            <a:r>
              <a:rPr lang="en-GB" dirty="0"/>
              <a:t>How are you finding your current workload?</a:t>
            </a:r>
          </a:p>
          <a:p>
            <a:r>
              <a:rPr lang="en-GB" dirty="0"/>
              <a:t>What challenges are you dealing with? </a:t>
            </a:r>
          </a:p>
          <a:p>
            <a:pPr marL="0" indent="0">
              <a:buNone/>
            </a:pPr>
            <a:endParaRPr lang="en-GB" dirty="0"/>
          </a:p>
        </p:txBody>
      </p:sp>
    </p:spTree>
    <p:extLst>
      <p:ext uri="{BB962C8B-B14F-4D97-AF65-F5344CB8AC3E}">
        <p14:creationId xmlns:p14="http://schemas.microsoft.com/office/powerpoint/2010/main" val="2091331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0051"/>
            <a:ext cx="7886700" cy="1231200"/>
          </a:xfrm>
        </p:spPr>
        <p:txBody>
          <a:bodyPr/>
          <a:lstStyle/>
          <a:p>
            <a:r>
              <a:rPr lang="en-GB" b="1" dirty="0"/>
              <a:t>Responding to disclosures</a:t>
            </a:r>
            <a:endParaRPr lang="en-GB" dirty="0"/>
          </a:p>
        </p:txBody>
      </p:sp>
      <p:sp>
        <p:nvSpPr>
          <p:cNvPr id="4" name="Content Placeholder 3"/>
          <p:cNvSpPr>
            <a:spLocks noGrp="1"/>
          </p:cNvSpPr>
          <p:nvPr>
            <p:ph idx="1"/>
          </p:nvPr>
        </p:nvSpPr>
        <p:spPr>
          <a:xfrm>
            <a:off x="628650" y="1855024"/>
            <a:ext cx="7886700" cy="4317176"/>
          </a:xfrm>
        </p:spPr>
        <p:txBody>
          <a:bodyPr>
            <a:normAutofit/>
          </a:bodyPr>
          <a:lstStyle/>
          <a:p>
            <a:r>
              <a:rPr lang="en-GB" dirty="0"/>
              <a:t>Avoid making assumptions</a:t>
            </a:r>
          </a:p>
          <a:p>
            <a:r>
              <a:rPr lang="en-GB" dirty="0"/>
              <a:t>Maintain confidentiality</a:t>
            </a:r>
          </a:p>
          <a:p>
            <a:r>
              <a:rPr lang="en-GB" dirty="0"/>
              <a:t>Ask </a:t>
            </a:r>
          </a:p>
          <a:p>
            <a:r>
              <a:rPr lang="en-GB" dirty="0"/>
              <a:t>Develop a support action plan</a:t>
            </a:r>
          </a:p>
          <a:p>
            <a:r>
              <a:rPr lang="en-GB" dirty="0"/>
              <a:t>Encourage them to seek support </a:t>
            </a:r>
          </a:p>
          <a:p>
            <a:r>
              <a:rPr lang="en-GB" dirty="0"/>
              <a:t>Signpost</a:t>
            </a:r>
          </a:p>
          <a:p>
            <a:r>
              <a:rPr lang="en-GB" dirty="0"/>
              <a:t>Reassure </a:t>
            </a:r>
          </a:p>
        </p:txBody>
      </p:sp>
    </p:spTree>
    <p:extLst>
      <p:ext uri="{BB962C8B-B14F-4D97-AF65-F5344CB8AC3E}">
        <p14:creationId xmlns:p14="http://schemas.microsoft.com/office/powerpoint/2010/main" val="486417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0051"/>
            <a:ext cx="7886700" cy="1231200"/>
          </a:xfrm>
        </p:spPr>
        <p:txBody>
          <a:bodyPr/>
          <a:lstStyle/>
          <a:p>
            <a:r>
              <a:rPr lang="en-GB" b="1" dirty="0"/>
              <a:t>Recommendations for people managers</a:t>
            </a:r>
            <a:endParaRPr lang="en-GB" dirty="0"/>
          </a:p>
        </p:txBody>
      </p:sp>
      <p:sp>
        <p:nvSpPr>
          <p:cNvPr id="4" name="Content Placeholder 3"/>
          <p:cNvSpPr>
            <a:spLocks noGrp="1"/>
          </p:cNvSpPr>
          <p:nvPr>
            <p:ph idx="1"/>
          </p:nvPr>
        </p:nvSpPr>
        <p:spPr>
          <a:xfrm>
            <a:off x="628650" y="1855024"/>
            <a:ext cx="7886700" cy="4317176"/>
          </a:xfrm>
        </p:spPr>
        <p:txBody>
          <a:bodyPr>
            <a:normAutofit fontScale="85000" lnSpcReduction="10000"/>
          </a:bodyPr>
          <a:lstStyle/>
          <a:p>
            <a:pPr marL="514350" indent="-514350">
              <a:buFont typeface="+mj-lt"/>
              <a:buAutoNum type="arabicPeriod"/>
            </a:pPr>
            <a:r>
              <a:rPr lang="en-GB" dirty="0"/>
              <a:t>Check in regularly with employees – ideally face to face and weekly</a:t>
            </a:r>
          </a:p>
          <a:p>
            <a:pPr marL="514350" indent="-514350">
              <a:buFont typeface="+mj-lt"/>
              <a:buAutoNum type="arabicPeriod"/>
            </a:pPr>
            <a:r>
              <a:rPr lang="en-GB" dirty="0"/>
              <a:t>Look for possible signs and symptoms of poor mental health </a:t>
            </a:r>
          </a:p>
          <a:p>
            <a:pPr marL="514350" indent="-514350">
              <a:buFont typeface="+mj-lt"/>
              <a:buAutoNum type="arabicPeriod"/>
            </a:pPr>
            <a:r>
              <a:rPr lang="en-GB" dirty="0"/>
              <a:t>Tackle unhealthy working habits </a:t>
            </a:r>
          </a:p>
          <a:p>
            <a:pPr marL="514350" indent="-514350">
              <a:buFont typeface="+mj-lt"/>
              <a:buAutoNum type="arabicPeriod"/>
            </a:pPr>
            <a:r>
              <a:rPr lang="en-GB" dirty="0"/>
              <a:t>Raise concerns about poor mental health with the employee</a:t>
            </a:r>
          </a:p>
          <a:p>
            <a:pPr marL="514350" indent="-514350">
              <a:buFont typeface="+mj-lt"/>
              <a:buAutoNum type="arabicPeriod"/>
            </a:pPr>
            <a:r>
              <a:rPr lang="en-GB" dirty="0"/>
              <a:t>Proactively review workloads </a:t>
            </a:r>
          </a:p>
          <a:p>
            <a:pPr marL="514350" indent="-514350">
              <a:buFont typeface="+mj-lt"/>
              <a:buAutoNum type="arabicPeriod"/>
            </a:pPr>
            <a:r>
              <a:rPr lang="en-GB" dirty="0"/>
              <a:t>Signpost to support services </a:t>
            </a:r>
          </a:p>
          <a:p>
            <a:pPr marL="514350" indent="-514350">
              <a:buFont typeface="+mj-lt"/>
              <a:buAutoNum type="arabicPeriod"/>
            </a:pPr>
            <a:r>
              <a:rPr lang="en-GB" dirty="0"/>
              <a:t>Promote wellbeing opportunities</a:t>
            </a:r>
          </a:p>
          <a:p>
            <a:pPr marL="514350" indent="-514350">
              <a:buFont typeface="+mj-lt"/>
              <a:buAutoNum type="arabicPeriod"/>
            </a:pPr>
            <a:r>
              <a:rPr lang="en-GB" dirty="0"/>
              <a:t>Undertake wellbeing action plans </a:t>
            </a:r>
          </a:p>
          <a:p>
            <a:pPr marL="514350" indent="-514350">
              <a:buFont typeface="+mj-lt"/>
              <a:buAutoNum type="arabicPeriod"/>
            </a:pPr>
            <a:r>
              <a:rPr lang="en-GB" dirty="0"/>
              <a:t>Review your own management style</a:t>
            </a:r>
          </a:p>
          <a:p>
            <a:pPr marL="514350" indent="-514350">
              <a:buFont typeface="+mj-lt"/>
              <a:buAutoNum type="arabicPeriod"/>
            </a:pPr>
            <a:r>
              <a:rPr lang="en-GB" dirty="0"/>
              <a:t>Keep in regular contact and review support where it is provided </a:t>
            </a:r>
          </a:p>
          <a:p>
            <a:pPr marL="0" indent="0">
              <a:buNone/>
            </a:pPr>
            <a:endParaRPr lang="en-GB" dirty="0"/>
          </a:p>
        </p:txBody>
      </p:sp>
    </p:spTree>
    <p:extLst>
      <p:ext uri="{BB962C8B-B14F-4D97-AF65-F5344CB8AC3E}">
        <p14:creationId xmlns:p14="http://schemas.microsoft.com/office/powerpoint/2010/main" val="38319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0FF2CF8-B007-4792-A131-0368EC054031}"/>
              </a:ext>
            </a:extLst>
          </p:cNvPr>
          <p:cNvSpPr txBox="1">
            <a:spLocks/>
          </p:cNvSpPr>
          <p:nvPr/>
        </p:nvSpPr>
        <p:spPr>
          <a:xfrm>
            <a:off x="623888" y="451551"/>
            <a:ext cx="7886700" cy="76764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rgbClr val="520D5D"/>
                </a:solidFill>
                <a:latin typeface="Arial" panose="020B0604020202020204" pitchFamily="34" charset="0"/>
                <a:ea typeface="+mj-ea"/>
                <a:cs typeface="Arial" panose="020B0604020202020204" pitchFamily="34" charset="0"/>
              </a:defRPr>
            </a:lvl1pPr>
          </a:lstStyle>
          <a:p>
            <a:r>
              <a:rPr lang="en-GB" sz="3200" b="1" dirty="0"/>
              <a:t>Workshop materials – guidance for use</a:t>
            </a:r>
            <a:endParaRPr lang="en-GB" sz="3200" dirty="0"/>
          </a:p>
        </p:txBody>
      </p:sp>
      <p:sp>
        <p:nvSpPr>
          <p:cNvPr id="6" name="Content Placeholder 3">
            <a:extLst>
              <a:ext uri="{FF2B5EF4-FFF2-40B4-BE49-F238E27FC236}">
                <a16:creationId xmlns:a16="http://schemas.microsoft.com/office/drawing/2014/main" id="{685FE178-76BD-4F9A-A736-E0B05AD1DDD8}"/>
              </a:ext>
            </a:extLst>
          </p:cNvPr>
          <p:cNvSpPr txBox="1">
            <a:spLocks/>
          </p:cNvSpPr>
          <p:nvPr/>
        </p:nvSpPr>
        <p:spPr>
          <a:xfrm>
            <a:off x="633412" y="1352550"/>
            <a:ext cx="8281988" cy="5229377"/>
          </a:xfrm>
          <a:prstGeom prst="rect">
            <a:avLst/>
          </a:prstGeom>
        </p:spPr>
        <p:txBody>
          <a:bodyPr vert="horz" lIns="91440" tIns="45720" rIns="91440" bIns="45720" rtlCol="0">
            <a:normAutofit fontScale="70000" lnSpcReduction="20000"/>
          </a:bodyPr>
          <a:lstStyle>
            <a:lvl1pPr marL="0" indent="0" algn="l" defTabSz="914400" rtl="0" eaLnBrk="1" latinLnBrk="0" hangingPunct="1">
              <a:lnSpc>
                <a:spcPct val="90000"/>
              </a:lnSpc>
              <a:spcBef>
                <a:spcPts val="1000"/>
              </a:spcBef>
              <a:buClr>
                <a:srgbClr val="DA1D52"/>
              </a:buClr>
              <a:buFont typeface="Arial" panose="020B0604020202020204" pitchFamily="34" charset="0"/>
              <a:buNone/>
              <a:defRPr sz="2400" kern="1200">
                <a:solidFill>
                  <a:srgbClr val="58595B"/>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Clr>
                <a:srgbClr val="DA1D52"/>
              </a:buClr>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Clr>
                <a:srgbClr val="DA1D52"/>
              </a:buClr>
              <a:buFont typeface="Arial" panose="020B0604020202020204" pitchFamily="34" charset="0"/>
              <a:buNone/>
              <a:defRPr sz="18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Clr>
                <a:srgbClr val="DA1D52"/>
              </a:buClr>
              <a:buFont typeface="Arial" panose="020B0604020202020204" pitchFamily="34" charset="0"/>
              <a:buNone/>
              <a:defRPr sz="16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Clr>
                <a:srgbClr val="DA1D52"/>
              </a:buClr>
              <a:buFont typeface="Arial" panose="020B0604020202020204" pitchFamily="34" charset="0"/>
              <a:buNone/>
              <a:defRPr sz="16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t>These slides can be used as basis for people professionals to train managers on mental health, specifically with reference to the potential mental health impact of COVID-19. Slides may be re-branded or adapted. Please note:</a:t>
            </a:r>
          </a:p>
          <a:p>
            <a:endParaRPr lang="en-GB" dirty="0"/>
          </a:p>
          <a:p>
            <a:pPr marL="342900" indent="-342900">
              <a:buFont typeface="Arial" panose="020B0604020202020204" pitchFamily="34" charset="0"/>
              <a:buChar char="•"/>
            </a:pPr>
            <a:r>
              <a:rPr lang="en-GB" dirty="0"/>
              <a:t>This session has been designed to be delivered as a briefing session with additional supplementary material for provision to delegates. </a:t>
            </a:r>
          </a:p>
          <a:p>
            <a:pPr marL="342900" indent="-342900">
              <a:buFont typeface="Arial" panose="020B0604020202020204" pitchFamily="34" charset="0"/>
              <a:buChar char="•"/>
            </a:pPr>
            <a:r>
              <a:rPr lang="en-GB" dirty="0"/>
              <a:t>Please open slides in ‘notes’ view – speaker notes and references are included where appropriate.  This includes additional material to explain each slide.  </a:t>
            </a:r>
          </a:p>
          <a:p>
            <a:pPr marL="342900" indent="-342900">
              <a:buFont typeface="Arial" panose="020B0604020202020204" pitchFamily="34" charset="0"/>
              <a:buChar char="•"/>
            </a:pPr>
            <a:r>
              <a:rPr lang="en-GB" dirty="0"/>
              <a:t>Update slides were indicated to reference organisation specific training, materials or support services. </a:t>
            </a:r>
          </a:p>
          <a:p>
            <a:pPr marL="342900" indent="-342900">
              <a:buFont typeface="Arial" panose="020B0604020202020204" pitchFamily="34" charset="0"/>
              <a:buChar char="•"/>
            </a:pPr>
            <a:r>
              <a:rPr lang="en-GB" dirty="0"/>
              <a:t>Following the session distribute additional materials in the final slide for further reading and learning</a:t>
            </a:r>
          </a:p>
          <a:p>
            <a:endParaRPr lang="en-GB" dirty="0"/>
          </a:p>
          <a:p>
            <a:r>
              <a:rPr lang="en-GB" i="1" dirty="0"/>
              <a:t>Please note: these materials are provided for general information purposes and do not constitute legal or other professional advice. While the information is considered to be true and correct at the date of publication, changes in circumstances may impact the accuracy and validity of the information. The CIPD is not responsible for any errors or omissions, or for any action or decision taken as a result of using the guidance. You should consult a professional adviser for legal or other advice where appropriate.</a:t>
            </a:r>
          </a:p>
        </p:txBody>
      </p:sp>
    </p:spTree>
    <p:extLst>
      <p:ext uri="{BB962C8B-B14F-4D97-AF65-F5344CB8AC3E}">
        <p14:creationId xmlns:p14="http://schemas.microsoft.com/office/powerpoint/2010/main" val="3004830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0051"/>
            <a:ext cx="7886700" cy="1231200"/>
          </a:xfrm>
        </p:spPr>
        <p:txBody>
          <a:bodyPr/>
          <a:lstStyle/>
          <a:p>
            <a:r>
              <a:rPr lang="en-GB" b="1" dirty="0"/>
              <a:t>Support</a:t>
            </a:r>
            <a:endParaRPr lang="en-GB" dirty="0"/>
          </a:p>
        </p:txBody>
      </p:sp>
      <p:sp>
        <p:nvSpPr>
          <p:cNvPr id="4" name="Content Placeholder 3"/>
          <p:cNvSpPr>
            <a:spLocks noGrp="1"/>
          </p:cNvSpPr>
          <p:nvPr>
            <p:ph idx="1"/>
          </p:nvPr>
        </p:nvSpPr>
        <p:spPr>
          <a:xfrm>
            <a:off x="628650" y="1855024"/>
            <a:ext cx="7886700" cy="4317176"/>
          </a:xfrm>
        </p:spPr>
        <p:txBody>
          <a:bodyPr>
            <a:normAutofit lnSpcReduction="10000"/>
          </a:bodyPr>
          <a:lstStyle/>
          <a:p>
            <a:r>
              <a:rPr lang="en-GB" dirty="0"/>
              <a:t>Phased return to work (following sickness absence)</a:t>
            </a:r>
          </a:p>
          <a:p>
            <a:r>
              <a:rPr lang="en-GB" dirty="0"/>
              <a:t>Temporary or permanent flexible working arrangements, for example reduced hours or remote working (even after we return to ‘normal’)</a:t>
            </a:r>
          </a:p>
          <a:p>
            <a:r>
              <a:rPr lang="en-GB" dirty="0"/>
              <a:t>Changes to duties – temporary or permanent</a:t>
            </a:r>
          </a:p>
          <a:p>
            <a:r>
              <a:rPr lang="en-GB" dirty="0"/>
              <a:t>Time off for medical treatment </a:t>
            </a:r>
          </a:p>
          <a:p>
            <a:r>
              <a:rPr lang="en-GB" dirty="0"/>
              <a:t>Buddying, coaching or mentoring</a:t>
            </a:r>
          </a:p>
          <a:p>
            <a:r>
              <a:rPr lang="en-GB" dirty="0"/>
              <a:t>More regular rest periods</a:t>
            </a:r>
          </a:p>
          <a:p>
            <a:r>
              <a:rPr lang="en-GB" dirty="0"/>
              <a:t>Additional management support </a:t>
            </a:r>
          </a:p>
          <a:p>
            <a:r>
              <a:rPr lang="en-GB" dirty="0"/>
              <a:t>Change to start and finish times </a:t>
            </a:r>
          </a:p>
          <a:p>
            <a:pPr marL="0" indent="0">
              <a:buNone/>
            </a:pPr>
            <a:endParaRPr lang="en-GB" dirty="0"/>
          </a:p>
        </p:txBody>
      </p:sp>
    </p:spTree>
    <p:extLst>
      <p:ext uri="{BB962C8B-B14F-4D97-AF65-F5344CB8AC3E}">
        <p14:creationId xmlns:p14="http://schemas.microsoft.com/office/powerpoint/2010/main" val="292492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F19CC-77FD-476D-92D7-9E0541B2531C}"/>
              </a:ext>
            </a:extLst>
          </p:cNvPr>
          <p:cNvSpPr>
            <a:spLocks noGrp="1"/>
          </p:cNvSpPr>
          <p:nvPr>
            <p:ph type="title"/>
          </p:nvPr>
        </p:nvSpPr>
        <p:spPr/>
        <p:txBody>
          <a:bodyPr/>
          <a:lstStyle/>
          <a:p>
            <a:r>
              <a:rPr lang="en-GB" b="1" dirty="0"/>
              <a:t>Wellbeing action plans</a:t>
            </a:r>
            <a:endParaRPr lang="en-GB" dirty="0"/>
          </a:p>
        </p:txBody>
      </p:sp>
      <p:sp>
        <p:nvSpPr>
          <p:cNvPr id="3" name="Content Placeholder 2">
            <a:extLst>
              <a:ext uri="{FF2B5EF4-FFF2-40B4-BE49-F238E27FC236}">
                <a16:creationId xmlns:a16="http://schemas.microsoft.com/office/drawing/2014/main" id="{371041BD-C494-4485-B4D6-D2ECEE80AC06}"/>
              </a:ext>
            </a:extLst>
          </p:cNvPr>
          <p:cNvSpPr>
            <a:spLocks noGrp="1"/>
          </p:cNvSpPr>
          <p:nvPr>
            <p:ph idx="1"/>
          </p:nvPr>
        </p:nvSpPr>
        <p:spPr/>
        <p:txBody>
          <a:bodyPr>
            <a:normAutofit fontScale="92500" lnSpcReduction="20000"/>
          </a:bodyPr>
          <a:lstStyle/>
          <a:p>
            <a:pPr marL="0" indent="0">
              <a:buNone/>
            </a:pPr>
            <a:r>
              <a:rPr lang="en-GB" dirty="0"/>
              <a:t>Managers can use these questions to put together a formal plan for supporting employees with their wellbeing and mental health:</a:t>
            </a:r>
          </a:p>
          <a:p>
            <a:pPr marL="0" indent="0">
              <a:buNone/>
            </a:pPr>
            <a:endParaRPr lang="en-GB" dirty="0"/>
          </a:p>
          <a:p>
            <a:r>
              <a:rPr lang="en-GB" dirty="0"/>
              <a:t>What helps you to stay mentally healthy at work?</a:t>
            </a:r>
          </a:p>
          <a:p>
            <a:r>
              <a:rPr lang="en-GB" dirty="0"/>
              <a:t>What can your manager do to proactively support you to stay mentally healthy at work?</a:t>
            </a:r>
          </a:p>
          <a:p>
            <a:r>
              <a:rPr lang="en-GB" dirty="0"/>
              <a:t>Are there any situations at work that might trigger poor mental health for you?</a:t>
            </a:r>
          </a:p>
          <a:p>
            <a:r>
              <a:rPr lang="en-GB" dirty="0"/>
              <a:t>Are there any warning signs that we might notice if you were experiencing poor mental health? </a:t>
            </a:r>
          </a:p>
          <a:p>
            <a:r>
              <a:rPr lang="en-GB" dirty="0"/>
              <a:t>If we notice early warning signs, what should we do?</a:t>
            </a:r>
          </a:p>
          <a:p>
            <a:r>
              <a:rPr lang="en-GB" dirty="0"/>
              <a:t>What steps can you take if you start to feel mentally unwell at work – and can we do anything to facilitate them? </a:t>
            </a:r>
          </a:p>
        </p:txBody>
      </p:sp>
    </p:spTree>
    <p:extLst>
      <p:ext uri="{BB962C8B-B14F-4D97-AF65-F5344CB8AC3E}">
        <p14:creationId xmlns:p14="http://schemas.microsoft.com/office/powerpoint/2010/main" val="2310609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0051"/>
            <a:ext cx="7886700" cy="1231200"/>
          </a:xfrm>
        </p:spPr>
        <p:txBody>
          <a:bodyPr/>
          <a:lstStyle/>
          <a:p>
            <a:r>
              <a:rPr lang="en-GB" b="1" dirty="0"/>
              <a:t>Support services and resources</a:t>
            </a:r>
            <a:endParaRPr lang="en-GB" dirty="0"/>
          </a:p>
        </p:txBody>
      </p:sp>
      <p:sp>
        <p:nvSpPr>
          <p:cNvPr id="4" name="Content Placeholder 3"/>
          <p:cNvSpPr>
            <a:spLocks noGrp="1"/>
          </p:cNvSpPr>
          <p:nvPr>
            <p:ph idx="1"/>
          </p:nvPr>
        </p:nvSpPr>
        <p:spPr>
          <a:xfrm>
            <a:off x="628650" y="1855024"/>
            <a:ext cx="7886700" cy="4317176"/>
          </a:xfrm>
        </p:spPr>
        <p:txBody>
          <a:bodyPr>
            <a:normAutofit fontScale="92500"/>
          </a:bodyPr>
          <a:lstStyle/>
          <a:p>
            <a:pPr marL="0" indent="0">
              <a:buNone/>
            </a:pPr>
            <a:r>
              <a:rPr lang="en-GB" dirty="0"/>
              <a:t>External: </a:t>
            </a:r>
          </a:p>
          <a:p>
            <a:r>
              <a:rPr lang="en-GB" dirty="0"/>
              <a:t>Samaritans: 116 123</a:t>
            </a:r>
          </a:p>
          <a:p>
            <a:r>
              <a:rPr lang="en-GB" dirty="0"/>
              <a:t>NHS: 111 </a:t>
            </a:r>
          </a:p>
          <a:p>
            <a:r>
              <a:rPr lang="en-GB" dirty="0"/>
              <a:t>Shout text crisis service: 85258</a:t>
            </a:r>
          </a:p>
          <a:p>
            <a:r>
              <a:rPr lang="en-GB" dirty="0"/>
              <a:t>If someone’s life is at risk: 999</a:t>
            </a:r>
          </a:p>
          <a:p>
            <a:pPr marL="0" indent="0">
              <a:buNone/>
            </a:pPr>
            <a:endParaRPr lang="en-GB" dirty="0"/>
          </a:p>
          <a:p>
            <a:pPr marL="0" indent="0">
              <a:buNone/>
            </a:pPr>
            <a:r>
              <a:rPr lang="en-GB" dirty="0"/>
              <a:t>Internal: </a:t>
            </a:r>
          </a:p>
          <a:p>
            <a:r>
              <a:rPr lang="en-GB" i="1" dirty="0"/>
              <a:t>[insert organisational services, e.g. EAP, Occupational Health]</a:t>
            </a:r>
          </a:p>
          <a:p>
            <a:r>
              <a:rPr lang="en-GB" i="1" dirty="0"/>
              <a:t>[insert organisational wellbeing information or activity</a:t>
            </a:r>
            <a:r>
              <a:rPr lang="en-GB" dirty="0"/>
              <a:t>]</a:t>
            </a:r>
          </a:p>
          <a:p>
            <a:pPr marL="0" indent="0">
              <a:buNone/>
            </a:pPr>
            <a:endParaRPr lang="en-GB" dirty="0"/>
          </a:p>
        </p:txBody>
      </p:sp>
    </p:spTree>
    <p:extLst>
      <p:ext uri="{BB962C8B-B14F-4D97-AF65-F5344CB8AC3E}">
        <p14:creationId xmlns:p14="http://schemas.microsoft.com/office/powerpoint/2010/main" val="1234541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0051"/>
            <a:ext cx="7886700" cy="1231200"/>
          </a:xfrm>
        </p:spPr>
        <p:txBody>
          <a:bodyPr/>
          <a:lstStyle/>
          <a:p>
            <a:r>
              <a:rPr lang="en-GB" b="1" dirty="0"/>
              <a:t>Additional learning resources for managers</a:t>
            </a:r>
            <a:endParaRPr lang="en-GB" dirty="0"/>
          </a:p>
        </p:txBody>
      </p:sp>
      <p:sp>
        <p:nvSpPr>
          <p:cNvPr id="4" name="Content Placeholder 3"/>
          <p:cNvSpPr>
            <a:spLocks noGrp="1"/>
          </p:cNvSpPr>
          <p:nvPr>
            <p:ph idx="1"/>
          </p:nvPr>
        </p:nvSpPr>
        <p:spPr>
          <a:xfrm>
            <a:off x="628650" y="1855024"/>
            <a:ext cx="7886700" cy="4317176"/>
          </a:xfrm>
        </p:spPr>
        <p:txBody>
          <a:bodyPr>
            <a:normAutofit fontScale="62500" lnSpcReduction="20000"/>
          </a:bodyPr>
          <a:lstStyle/>
          <a:p>
            <a:r>
              <a:rPr lang="en-GB" dirty="0">
                <a:hlinkClick r:id="rId3"/>
              </a:rPr>
              <a:t>CIPD and Mind – People Managers’ Guide to Mental Health</a:t>
            </a:r>
            <a:endParaRPr lang="en-GB" dirty="0"/>
          </a:p>
          <a:p>
            <a:pPr marL="0" indent="0">
              <a:buNone/>
            </a:pPr>
            <a:endParaRPr lang="en-GB" dirty="0"/>
          </a:p>
          <a:p>
            <a:r>
              <a:rPr lang="en-GB" dirty="0">
                <a:hlinkClick r:id="rId4"/>
              </a:rPr>
              <a:t>CIPD President Professor Sir Cary Cooper on the role of people managers and wellbeing</a:t>
            </a:r>
            <a:endParaRPr lang="en-GB" dirty="0"/>
          </a:p>
          <a:p>
            <a:pPr marL="0" indent="0">
              <a:buNone/>
            </a:pPr>
            <a:endParaRPr lang="en-GB" dirty="0"/>
          </a:p>
          <a:p>
            <a:r>
              <a:rPr lang="en-GB" dirty="0"/>
              <a:t>Evidence on interventions to support wellbeing from the New Economics Foundation: </a:t>
            </a:r>
            <a:r>
              <a:rPr lang="en-US" u="sng" dirty="0">
                <a:hlinkClick r:id="rId5"/>
              </a:rPr>
              <a:t>5 Ways to Wellbeing</a:t>
            </a:r>
            <a:r>
              <a:rPr lang="en-US" dirty="0"/>
              <a:t>, 2008</a:t>
            </a:r>
          </a:p>
          <a:p>
            <a:pPr marL="0" indent="0">
              <a:buNone/>
            </a:pPr>
            <a:endParaRPr lang="en-US" dirty="0"/>
          </a:p>
          <a:p>
            <a:r>
              <a:rPr lang="en-US" dirty="0">
                <a:hlinkClick r:id="rId6"/>
              </a:rPr>
              <a:t>Mind on supporting yourself and your team</a:t>
            </a:r>
            <a:endParaRPr lang="en-US" dirty="0"/>
          </a:p>
          <a:p>
            <a:endParaRPr lang="en-US" dirty="0"/>
          </a:p>
          <a:p>
            <a:r>
              <a:rPr lang="en-US" dirty="0">
                <a:hlinkClick r:id="rId7"/>
              </a:rPr>
              <a:t>CIPD – Managing stress through positive management behavior</a:t>
            </a:r>
            <a:r>
              <a:rPr lang="en-US" dirty="0"/>
              <a:t>: </a:t>
            </a:r>
          </a:p>
          <a:p>
            <a:endParaRPr lang="en-US" dirty="0"/>
          </a:p>
          <a:p>
            <a:r>
              <a:rPr lang="en-US" dirty="0">
                <a:hlinkClick r:id="rId8"/>
              </a:rPr>
              <a:t>ACAS – approaching sensitive conversations about mental health</a:t>
            </a:r>
            <a:endParaRPr lang="en-US" dirty="0"/>
          </a:p>
          <a:p>
            <a:endParaRPr lang="en-US" dirty="0"/>
          </a:p>
          <a:p>
            <a:r>
              <a:rPr lang="en-US" dirty="0">
                <a:hlinkClick r:id="rId9"/>
              </a:rPr>
              <a:t>Mind – Wellbeing Action Plan download</a:t>
            </a:r>
            <a:endParaRPr lang="en-GB" dirty="0"/>
          </a:p>
        </p:txBody>
      </p:sp>
    </p:spTree>
    <p:extLst>
      <p:ext uri="{BB962C8B-B14F-4D97-AF65-F5344CB8AC3E}">
        <p14:creationId xmlns:p14="http://schemas.microsoft.com/office/powerpoint/2010/main" val="1416524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38301"/>
            <a:ext cx="7886700" cy="1231200"/>
          </a:xfrm>
        </p:spPr>
        <p:txBody>
          <a:bodyPr/>
          <a:lstStyle/>
          <a:p>
            <a:pPr algn="ctr"/>
            <a:r>
              <a:rPr lang="en-GB" b="1"/>
              <a:t>Mental health and wellbeing for people </a:t>
            </a:r>
            <a:r>
              <a:rPr lang="en-GB" b="1" dirty="0"/>
              <a:t>m</a:t>
            </a:r>
            <a:r>
              <a:rPr lang="en-GB" b="1"/>
              <a:t>anagers</a:t>
            </a:r>
            <a:endParaRPr lang="en-GB" dirty="0"/>
          </a:p>
        </p:txBody>
      </p:sp>
      <p:sp>
        <p:nvSpPr>
          <p:cNvPr id="4" name="Content Placeholder 3"/>
          <p:cNvSpPr>
            <a:spLocks noGrp="1"/>
          </p:cNvSpPr>
          <p:nvPr>
            <p:ph idx="1"/>
          </p:nvPr>
        </p:nvSpPr>
        <p:spPr>
          <a:xfrm>
            <a:off x="628650" y="3607624"/>
            <a:ext cx="7886700" cy="945326"/>
          </a:xfrm>
        </p:spPr>
        <p:txBody>
          <a:bodyPr>
            <a:normAutofit/>
          </a:bodyPr>
          <a:lstStyle/>
          <a:p>
            <a:pPr marL="0" indent="0" algn="ctr">
              <a:buNone/>
            </a:pPr>
            <a:r>
              <a:rPr lang="en-GB" dirty="0"/>
              <a:t>A briefing session </a:t>
            </a:r>
          </a:p>
        </p:txBody>
      </p:sp>
    </p:spTree>
    <p:extLst>
      <p:ext uri="{BB962C8B-B14F-4D97-AF65-F5344CB8AC3E}">
        <p14:creationId xmlns:p14="http://schemas.microsoft.com/office/powerpoint/2010/main" val="839528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0051"/>
            <a:ext cx="7886700" cy="1231200"/>
          </a:xfrm>
        </p:spPr>
        <p:txBody>
          <a:bodyPr/>
          <a:lstStyle/>
          <a:p>
            <a:r>
              <a:rPr lang="en-GB" b="1" dirty="0"/>
              <a:t>Session objectives</a:t>
            </a:r>
            <a:endParaRPr lang="en-GB" dirty="0"/>
          </a:p>
        </p:txBody>
      </p:sp>
      <p:sp>
        <p:nvSpPr>
          <p:cNvPr id="4" name="Content Placeholder 3"/>
          <p:cNvSpPr>
            <a:spLocks noGrp="1"/>
          </p:cNvSpPr>
          <p:nvPr>
            <p:ph idx="1"/>
          </p:nvPr>
        </p:nvSpPr>
        <p:spPr>
          <a:xfrm>
            <a:off x="628650" y="1855024"/>
            <a:ext cx="7886700" cy="4317176"/>
          </a:xfrm>
        </p:spPr>
        <p:txBody>
          <a:bodyPr>
            <a:normAutofit/>
          </a:bodyPr>
          <a:lstStyle/>
          <a:p>
            <a:r>
              <a:rPr lang="en-GB" dirty="0"/>
              <a:t>Summarise an overview of mental health including signs and symptoms</a:t>
            </a:r>
          </a:p>
          <a:p>
            <a:r>
              <a:rPr lang="en-GB" dirty="0"/>
              <a:t>Highlight the manager role in supporting employee wellbeing</a:t>
            </a:r>
          </a:p>
          <a:p>
            <a:r>
              <a:rPr lang="en-GB" dirty="0"/>
              <a:t>Provide guidance on having conversations about mental health</a:t>
            </a:r>
          </a:p>
          <a:p>
            <a:r>
              <a:rPr lang="en-GB" dirty="0"/>
              <a:t>Support managers with further reading and resources </a:t>
            </a:r>
          </a:p>
        </p:txBody>
      </p:sp>
    </p:spTree>
    <p:extLst>
      <p:ext uri="{BB962C8B-B14F-4D97-AF65-F5344CB8AC3E}">
        <p14:creationId xmlns:p14="http://schemas.microsoft.com/office/powerpoint/2010/main" val="3587692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0051"/>
            <a:ext cx="7886700" cy="1231200"/>
          </a:xfrm>
        </p:spPr>
        <p:txBody>
          <a:bodyPr/>
          <a:lstStyle/>
          <a:p>
            <a:r>
              <a:rPr lang="en-GB" b="1" dirty="0"/>
              <a:t>What is mental health? </a:t>
            </a:r>
            <a:endParaRPr lang="en-GB" dirty="0"/>
          </a:p>
        </p:txBody>
      </p:sp>
      <p:sp>
        <p:nvSpPr>
          <p:cNvPr id="4" name="Content Placeholder 3"/>
          <p:cNvSpPr>
            <a:spLocks noGrp="1"/>
          </p:cNvSpPr>
          <p:nvPr>
            <p:ph idx="1"/>
          </p:nvPr>
        </p:nvSpPr>
        <p:spPr>
          <a:xfrm>
            <a:off x="628650" y="1855024"/>
            <a:ext cx="7886700" cy="4317176"/>
          </a:xfrm>
        </p:spPr>
        <p:txBody>
          <a:bodyPr>
            <a:normAutofit fontScale="92500" lnSpcReduction="10000"/>
          </a:bodyPr>
          <a:lstStyle/>
          <a:p>
            <a:r>
              <a:rPr lang="en-GB" dirty="0"/>
              <a:t>Everyone has mental health and, like physical health, it fluctuates along a spectrum</a:t>
            </a:r>
          </a:p>
          <a:p>
            <a:r>
              <a:rPr lang="en-GB" dirty="0"/>
              <a:t>Mental health varies from good mental wellbeing to severe mental health problems</a:t>
            </a:r>
          </a:p>
          <a:p>
            <a:r>
              <a:rPr lang="en-GB" dirty="0"/>
              <a:t>A mental health problem is generally defined as when poor mental health continues for a prolonged period</a:t>
            </a:r>
          </a:p>
          <a:p>
            <a:r>
              <a:rPr lang="en-GB" dirty="0"/>
              <a:t>There may or may not be a diagnosis of a specific condition.  Common mental health conditions include depression, anxiety, phobias, obsessive-compulsive disorders and bipolar</a:t>
            </a:r>
          </a:p>
          <a:p>
            <a:r>
              <a:rPr lang="en-GB" dirty="0"/>
              <a:t>Mental health problems affect around one in four people in any given year.  </a:t>
            </a:r>
          </a:p>
          <a:p>
            <a:pPr marL="0" indent="0">
              <a:buNone/>
            </a:pPr>
            <a:endParaRPr lang="en-GB" dirty="0"/>
          </a:p>
        </p:txBody>
      </p:sp>
    </p:spTree>
    <p:extLst>
      <p:ext uri="{BB962C8B-B14F-4D97-AF65-F5344CB8AC3E}">
        <p14:creationId xmlns:p14="http://schemas.microsoft.com/office/powerpoint/2010/main" val="1368183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0051"/>
            <a:ext cx="7886700" cy="1231200"/>
          </a:xfrm>
        </p:spPr>
        <p:txBody>
          <a:bodyPr/>
          <a:lstStyle/>
          <a:p>
            <a:r>
              <a:rPr lang="en-GB" b="1" dirty="0"/>
              <a:t>Definition of mental health</a:t>
            </a:r>
            <a:endParaRPr lang="en-GB" dirty="0"/>
          </a:p>
        </p:txBody>
      </p:sp>
      <p:sp>
        <p:nvSpPr>
          <p:cNvPr id="4" name="Content Placeholder 3"/>
          <p:cNvSpPr>
            <a:spLocks noGrp="1"/>
          </p:cNvSpPr>
          <p:nvPr>
            <p:ph idx="1"/>
          </p:nvPr>
        </p:nvSpPr>
        <p:spPr>
          <a:xfrm>
            <a:off x="628650" y="2403887"/>
            <a:ext cx="7886700" cy="2050226"/>
          </a:xfrm>
        </p:spPr>
        <p:txBody>
          <a:bodyPr>
            <a:normAutofit/>
          </a:bodyPr>
          <a:lstStyle/>
          <a:p>
            <a:pPr marL="0" indent="0">
              <a:buNone/>
            </a:pPr>
            <a:r>
              <a:rPr lang="en-GB" dirty="0"/>
              <a:t>World Health Organisation:  ‘</a:t>
            </a:r>
            <a:r>
              <a:rPr lang="en-GB" i="1" dirty="0"/>
              <a:t>where each individual realises their own potential, can cope with the normal stresses of life, can work productively and fruitfully, and is able to make a contribution to their community’.</a:t>
            </a:r>
          </a:p>
          <a:p>
            <a:pPr marL="0" indent="0">
              <a:buNone/>
            </a:pPr>
            <a:endParaRPr lang="en-GB" dirty="0"/>
          </a:p>
        </p:txBody>
      </p:sp>
    </p:spTree>
    <p:extLst>
      <p:ext uri="{BB962C8B-B14F-4D97-AF65-F5344CB8AC3E}">
        <p14:creationId xmlns:p14="http://schemas.microsoft.com/office/powerpoint/2010/main" val="2592019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0051"/>
            <a:ext cx="8191500" cy="1231200"/>
          </a:xfrm>
        </p:spPr>
        <p:txBody>
          <a:bodyPr/>
          <a:lstStyle/>
          <a:p>
            <a:r>
              <a:rPr lang="en-GB" b="1" dirty="0"/>
              <a:t>From Mind, the mental health charity</a:t>
            </a:r>
            <a:endParaRPr lang="en-GB" dirty="0"/>
          </a:p>
        </p:txBody>
      </p:sp>
      <p:sp>
        <p:nvSpPr>
          <p:cNvPr id="4" name="Content Placeholder 3"/>
          <p:cNvSpPr>
            <a:spLocks noGrp="1"/>
          </p:cNvSpPr>
          <p:nvPr>
            <p:ph idx="1"/>
          </p:nvPr>
        </p:nvSpPr>
        <p:spPr>
          <a:xfrm>
            <a:off x="628650" y="1855024"/>
            <a:ext cx="7886700" cy="4317176"/>
          </a:xfrm>
        </p:spPr>
        <p:txBody>
          <a:bodyPr>
            <a:normAutofit fontScale="92500" lnSpcReduction="20000"/>
          </a:bodyPr>
          <a:lstStyle/>
          <a:p>
            <a:pPr marL="0" indent="0">
              <a:buNone/>
            </a:pPr>
            <a:r>
              <a:rPr lang="en-GB" sz="2800" dirty="0"/>
              <a:t>Wellbeing is a dynamic mental state.  Individuals with good mental wellbeing are able to:</a:t>
            </a:r>
          </a:p>
          <a:p>
            <a:pPr marL="0" indent="0">
              <a:buNone/>
            </a:pPr>
            <a:endParaRPr lang="en-GB" sz="2800" dirty="0"/>
          </a:p>
          <a:p>
            <a:r>
              <a:rPr lang="en-GB" sz="2800" i="1" dirty="0"/>
              <a:t>Feel and express a range of emotions</a:t>
            </a:r>
          </a:p>
          <a:p>
            <a:r>
              <a:rPr lang="en-GB" sz="2800" i="1" dirty="0"/>
              <a:t>Feel engaged with the work in general</a:t>
            </a:r>
          </a:p>
          <a:p>
            <a:r>
              <a:rPr lang="en-GB" sz="2800" i="1" dirty="0"/>
              <a:t>Feel relatively confident in themselves and positive self esteem</a:t>
            </a:r>
          </a:p>
          <a:p>
            <a:r>
              <a:rPr lang="en-GB" sz="2800" i="1" dirty="0"/>
              <a:t>Live and work productively</a:t>
            </a:r>
          </a:p>
          <a:p>
            <a:r>
              <a:rPr lang="en-GB" sz="2800" i="1" dirty="0"/>
              <a:t>Cope with the stresses of everyday life </a:t>
            </a:r>
          </a:p>
          <a:p>
            <a:r>
              <a:rPr lang="en-GB" sz="2800" i="1" dirty="0"/>
              <a:t>Adapt and manage in times of change and uncertainty</a:t>
            </a:r>
            <a:endParaRPr lang="en-GB" dirty="0"/>
          </a:p>
        </p:txBody>
      </p:sp>
    </p:spTree>
    <p:extLst>
      <p:ext uri="{BB962C8B-B14F-4D97-AF65-F5344CB8AC3E}">
        <p14:creationId xmlns:p14="http://schemas.microsoft.com/office/powerpoint/2010/main" val="3166236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0051"/>
            <a:ext cx="8134350" cy="1231200"/>
          </a:xfrm>
        </p:spPr>
        <p:txBody>
          <a:bodyPr/>
          <a:lstStyle/>
          <a:p>
            <a:r>
              <a:rPr lang="en-GB" b="1" dirty="0"/>
              <a:t>Common mental health conditions</a:t>
            </a:r>
            <a:endParaRPr lang="en-GB" dirty="0"/>
          </a:p>
        </p:txBody>
      </p:sp>
      <p:sp>
        <p:nvSpPr>
          <p:cNvPr id="4" name="Content Placeholder 3"/>
          <p:cNvSpPr>
            <a:spLocks noGrp="1"/>
          </p:cNvSpPr>
          <p:nvPr>
            <p:ph idx="1"/>
          </p:nvPr>
        </p:nvSpPr>
        <p:spPr>
          <a:xfrm>
            <a:off x="628650" y="1855024"/>
            <a:ext cx="7886700" cy="4317176"/>
          </a:xfrm>
        </p:spPr>
        <p:txBody>
          <a:bodyPr>
            <a:normAutofit/>
          </a:bodyPr>
          <a:lstStyle/>
          <a:p>
            <a:r>
              <a:rPr lang="en-GB" dirty="0"/>
              <a:t>Anxiety</a:t>
            </a:r>
          </a:p>
          <a:p>
            <a:r>
              <a:rPr lang="en-GB" dirty="0"/>
              <a:t>Depression</a:t>
            </a:r>
          </a:p>
          <a:p>
            <a:r>
              <a:rPr lang="en-GB" dirty="0"/>
              <a:t>Obsessive Compulsive Disorder (OCD)</a:t>
            </a:r>
          </a:p>
          <a:p>
            <a:r>
              <a:rPr lang="en-GB" dirty="0"/>
              <a:t>Bipolar</a:t>
            </a:r>
          </a:p>
          <a:p>
            <a:r>
              <a:rPr lang="en-GB" dirty="0"/>
              <a:t>Post Traumatic Stress Disorder (PTSD)</a:t>
            </a:r>
          </a:p>
          <a:p>
            <a:r>
              <a:rPr lang="en-GB" dirty="0"/>
              <a:t>Eating disorders</a:t>
            </a:r>
          </a:p>
          <a:p>
            <a:r>
              <a:rPr lang="en-GB" dirty="0"/>
              <a:t>Stress </a:t>
            </a:r>
          </a:p>
        </p:txBody>
      </p:sp>
    </p:spTree>
    <p:extLst>
      <p:ext uri="{BB962C8B-B14F-4D97-AF65-F5344CB8AC3E}">
        <p14:creationId xmlns:p14="http://schemas.microsoft.com/office/powerpoint/2010/main" val="2311856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0051"/>
            <a:ext cx="7886700" cy="1231200"/>
          </a:xfrm>
        </p:spPr>
        <p:txBody>
          <a:bodyPr/>
          <a:lstStyle/>
          <a:p>
            <a:r>
              <a:rPr lang="en-GB" b="1" dirty="0"/>
              <a:t>Mental health absence</a:t>
            </a:r>
            <a:endParaRPr lang="en-GB" dirty="0"/>
          </a:p>
        </p:txBody>
      </p:sp>
      <p:sp>
        <p:nvSpPr>
          <p:cNvPr id="4" name="Content Placeholder 3"/>
          <p:cNvSpPr>
            <a:spLocks noGrp="1"/>
          </p:cNvSpPr>
          <p:nvPr>
            <p:ph idx="1"/>
          </p:nvPr>
        </p:nvSpPr>
        <p:spPr>
          <a:xfrm>
            <a:off x="628650" y="1855024"/>
            <a:ext cx="7886700" cy="4317176"/>
          </a:xfrm>
        </p:spPr>
        <p:txBody>
          <a:bodyPr>
            <a:normAutofit fontScale="92500" lnSpcReduction="20000"/>
          </a:bodyPr>
          <a:lstStyle/>
          <a:p>
            <a:r>
              <a:rPr lang="en-GB" dirty="0"/>
              <a:t>Mental health is a significant cause of absence from work</a:t>
            </a:r>
          </a:p>
          <a:p>
            <a:r>
              <a:rPr lang="en-GB" dirty="0"/>
              <a:t>It is the most common cause of long-term sickness absence in UK</a:t>
            </a:r>
          </a:p>
          <a:p>
            <a:r>
              <a:rPr lang="en-GB" dirty="0"/>
              <a:t>As well as sickness absence, poor mental health at work can lead to increased staff turnover, reduced engagement and high presenteeism.</a:t>
            </a:r>
          </a:p>
          <a:p>
            <a:r>
              <a:rPr lang="en-GB" dirty="0"/>
              <a:t>A total of 12.8 million working days were lost because of work-related stress, anxiety and depression in 2018-19</a:t>
            </a:r>
          </a:p>
          <a:p>
            <a:r>
              <a:rPr lang="en-GB" dirty="0"/>
              <a:t>This amounts to an average of 21.2 days lost per case</a:t>
            </a:r>
          </a:p>
          <a:p>
            <a:r>
              <a:rPr lang="en-GB" dirty="0"/>
              <a:t>In 2018-19 mental health was the most common type of work-related ill-health, accounting for 44 per cent of all work-related illness</a:t>
            </a:r>
          </a:p>
          <a:p>
            <a:r>
              <a:rPr lang="en-GB" dirty="0"/>
              <a:t>It is estimated that poor mental health costs UK employers </a:t>
            </a:r>
            <a:r>
              <a:rPr lang="en-GB" b="1" dirty="0"/>
              <a:t>£33bn–£42bn</a:t>
            </a:r>
            <a:r>
              <a:rPr lang="en-GB" dirty="0"/>
              <a:t> each year</a:t>
            </a:r>
          </a:p>
          <a:p>
            <a:pPr marL="0" indent="0">
              <a:buNone/>
            </a:pPr>
            <a:endParaRPr lang="en-GB" dirty="0"/>
          </a:p>
        </p:txBody>
      </p:sp>
    </p:spTree>
    <p:extLst>
      <p:ext uri="{BB962C8B-B14F-4D97-AF65-F5344CB8AC3E}">
        <p14:creationId xmlns:p14="http://schemas.microsoft.com/office/powerpoint/2010/main" val="2928624586"/>
      </p:ext>
    </p:extLst>
  </p:cSld>
  <p:clrMapOvr>
    <a:masterClrMapping/>
  </p:clrMapOvr>
</p:sld>
</file>

<file path=ppt/theme/theme1.xml><?xml version="1.0" encoding="utf-8"?>
<a:theme xmlns:a="http://schemas.openxmlformats.org/drawingml/2006/main" name="CIPD WhiteDottedPatter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IPD PurpleDottedPatter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IPD SlateDottedPatter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IPD WhitePlain">
  <a:themeElements>
    <a:clrScheme name="Custom 1">
      <a:dk1>
        <a:srgbClr val="520D5D"/>
      </a:dk1>
      <a:lt1>
        <a:srgbClr val="FFFFFF"/>
      </a:lt1>
      <a:dk2>
        <a:srgbClr val="58595B"/>
      </a:dk2>
      <a:lt2>
        <a:srgbClr val="E7E6E6"/>
      </a:lt2>
      <a:accent1>
        <a:srgbClr val="520D5D"/>
      </a:accent1>
      <a:accent2>
        <a:srgbClr val="A991BC"/>
      </a:accent2>
      <a:accent3>
        <a:srgbClr val="58595B"/>
      </a:accent3>
      <a:accent4>
        <a:srgbClr val="E68286"/>
      </a:accent4>
      <a:accent5>
        <a:srgbClr val="DA1D52"/>
      </a:accent5>
      <a:accent6>
        <a:srgbClr val="DBD3E5"/>
      </a:accent6>
      <a:hlink>
        <a:srgbClr val="DA1D52"/>
      </a:hlink>
      <a:folHlink>
        <a:srgbClr val="520D5D"/>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2C6B8A6A3C87946910DDD0A0C1CB757" ma:contentTypeVersion="12" ma:contentTypeDescription="Create a new document." ma:contentTypeScope="" ma:versionID="d4b6234df45d65e2f040adfe4a3f3588">
  <xsd:schema xmlns:xsd="http://www.w3.org/2001/XMLSchema" xmlns:xs="http://www.w3.org/2001/XMLSchema" xmlns:p="http://schemas.microsoft.com/office/2006/metadata/properties" xmlns:ns3="ac432d9e-0084-4ca4-8b3e-f03f13c281fa" xmlns:ns4="ddaf1e1f-20a4-4b4f-a29e-38b850ac75fa" targetNamespace="http://schemas.microsoft.com/office/2006/metadata/properties" ma:root="true" ma:fieldsID="523dec21e0525094e20d0c77247182f2" ns3:_="" ns4:_="">
    <xsd:import namespace="ac432d9e-0084-4ca4-8b3e-f03f13c281fa"/>
    <xsd:import namespace="ddaf1e1f-20a4-4b4f-a29e-38b850ac75f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432d9e-0084-4ca4-8b3e-f03f13c28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daf1e1f-20a4-4b4f-a29e-38b850ac75f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F72735-D75D-4D36-8CDA-3DFD31678F78}">
  <ds:schemaRefs>
    <ds:schemaRef ds:uri="http://schemas.microsoft.com/sharepoint/v3/contenttype/forms"/>
  </ds:schemaRefs>
</ds:datastoreItem>
</file>

<file path=customXml/itemProps2.xml><?xml version="1.0" encoding="utf-8"?>
<ds:datastoreItem xmlns:ds="http://schemas.openxmlformats.org/officeDocument/2006/customXml" ds:itemID="{66726CBE-7978-448E-9B6B-F7AB79A64D85}">
  <ds:schemaRefs>
    <ds:schemaRef ds:uri="http://purl.org/dc/terms/"/>
    <ds:schemaRef ds:uri="http://schemas.microsoft.com/office/2006/documentManagement/types"/>
    <ds:schemaRef ds:uri="ddaf1e1f-20a4-4b4f-a29e-38b850ac75fa"/>
    <ds:schemaRef ds:uri="http://purl.org/dc/elements/1.1/"/>
    <ds:schemaRef ds:uri="ac432d9e-0084-4ca4-8b3e-f03f13c281fa"/>
    <ds:schemaRef ds:uri="http://schemas.openxmlformats.org/package/2006/metadata/core-propertie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0A4EB67D-9BC9-40EB-B724-6197103DFC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432d9e-0084-4ca4-8b3e-f03f13c281fa"/>
    <ds:schemaRef ds:uri="ddaf1e1f-20a4-4b4f-a29e-38b850ac75f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844</TotalTime>
  <Words>2833</Words>
  <Application>Microsoft Office PowerPoint</Application>
  <PresentationFormat>On-screen Show (4:3)</PresentationFormat>
  <Paragraphs>281</Paragraphs>
  <Slides>23</Slides>
  <Notes>19</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23</vt:i4>
      </vt:variant>
    </vt:vector>
  </HeadingPairs>
  <TitlesOfParts>
    <vt:vector size="30" baseType="lpstr">
      <vt:lpstr>Arial</vt:lpstr>
      <vt:lpstr>Calibri</vt:lpstr>
      <vt:lpstr>Open Sans</vt:lpstr>
      <vt:lpstr>CIPD WhiteDottedPattern</vt:lpstr>
      <vt:lpstr>CIPD PurpleDottedPattern</vt:lpstr>
      <vt:lpstr>CIPD SlateDottedPattern</vt:lpstr>
      <vt:lpstr>CIPD WhitePlain</vt:lpstr>
      <vt:lpstr>Mental health and wellbeing for people managers</vt:lpstr>
      <vt:lpstr>PowerPoint Presentation</vt:lpstr>
      <vt:lpstr>Mental health and wellbeing for people managers</vt:lpstr>
      <vt:lpstr>Session objectives</vt:lpstr>
      <vt:lpstr>What is mental health? </vt:lpstr>
      <vt:lpstr>Definition of mental health</vt:lpstr>
      <vt:lpstr>From Mind, the mental health charity</vt:lpstr>
      <vt:lpstr>Common mental health conditions</vt:lpstr>
      <vt:lpstr>Mental health absence</vt:lpstr>
      <vt:lpstr>The law and mental health</vt:lpstr>
      <vt:lpstr>Causes of poor mental health at work</vt:lpstr>
      <vt:lpstr>Stress at Work</vt:lpstr>
      <vt:lpstr>Causes of Stress</vt:lpstr>
      <vt:lpstr>Possible health implications of COVID-19</vt:lpstr>
      <vt:lpstr>Indicators of poor mental health</vt:lpstr>
      <vt:lpstr>The role of the manager</vt:lpstr>
      <vt:lpstr>Wellbeing Conversations</vt:lpstr>
      <vt:lpstr>Responding to disclosures</vt:lpstr>
      <vt:lpstr>Recommendations for people managers</vt:lpstr>
      <vt:lpstr>Support</vt:lpstr>
      <vt:lpstr>Wellbeing action plans</vt:lpstr>
      <vt:lpstr>Support services and resources</vt:lpstr>
      <vt:lpstr>Additional learning resources for managers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Martina Becikova</dc:creator>
  <cp:lastModifiedBy>Holly Ivins</cp:lastModifiedBy>
  <cp:revision>48</cp:revision>
  <cp:lastPrinted>2015-01-15T17:29:00Z</cp:lastPrinted>
  <dcterms:created xsi:type="dcterms:W3CDTF">2014-12-02T11:31:52Z</dcterms:created>
  <dcterms:modified xsi:type="dcterms:W3CDTF">2020-05-20T13:44:32Z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0x010100E2C6B8A6A3C87946910DDD0A0C1CB757</vt:lpwstr>
  </property>
</Properties>
</file>